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3"/>
  </p:notesMasterIdLst>
  <p:sldIdLst>
    <p:sldId id="256" r:id="rId2"/>
    <p:sldId id="278" r:id="rId3"/>
    <p:sldId id="287" r:id="rId4"/>
    <p:sldId id="277" r:id="rId5"/>
    <p:sldId id="276" r:id="rId6"/>
    <p:sldId id="275" r:id="rId7"/>
    <p:sldId id="288" r:id="rId8"/>
    <p:sldId id="289" r:id="rId9"/>
    <p:sldId id="291" r:id="rId10"/>
    <p:sldId id="290" r:id="rId11"/>
    <p:sldId id="286" r:id="rId12"/>
  </p:sldIdLst>
  <p:sldSz cx="9144000" cy="5143500" type="screen16x9"/>
  <p:notesSz cx="6797675" cy="9928225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70537" autoAdjust="0"/>
  </p:normalViewPr>
  <p:slideViewPr>
    <p:cSldViewPr snapToGrid="0">
      <p:cViewPr>
        <p:scale>
          <a:sx n="116" d="100"/>
          <a:sy n="116" d="100"/>
        </p:scale>
        <p:origin x="-72" y="-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Shape 186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87" name="Shape 187"/>
          <p:cNvSpPr>
            <a:spLocks noGrp="1"/>
          </p:cNvSpPr>
          <p:nvPr>
            <p:ph type="body" sz="quarter" idx="1"/>
          </p:nvPr>
        </p:nvSpPr>
        <p:spPr>
          <a:xfrm>
            <a:off x="906357" y="4715907"/>
            <a:ext cx="4984962" cy="4467701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22362125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j-lt"/>
        <a:ea typeface="+mj-ea"/>
        <a:cs typeface="+mj-cs"/>
        <a:sym typeface="Calibri"/>
      </a:defRPr>
    </a:lvl1pPr>
    <a:lvl2pPr indent="228600" defTabSz="457200" latinLnBrk="0">
      <a:defRPr sz="1200">
        <a:latin typeface="+mj-lt"/>
        <a:ea typeface="+mj-ea"/>
        <a:cs typeface="+mj-cs"/>
        <a:sym typeface="Calibri"/>
      </a:defRPr>
    </a:lvl2pPr>
    <a:lvl3pPr indent="457200" defTabSz="457200" latinLnBrk="0">
      <a:defRPr sz="1200">
        <a:latin typeface="+mj-lt"/>
        <a:ea typeface="+mj-ea"/>
        <a:cs typeface="+mj-cs"/>
        <a:sym typeface="Calibri"/>
      </a:defRPr>
    </a:lvl3pPr>
    <a:lvl4pPr indent="685800" defTabSz="457200" latinLnBrk="0">
      <a:defRPr sz="1200">
        <a:latin typeface="+mj-lt"/>
        <a:ea typeface="+mj-ea"/>
        <a:cs typeface="+mj-cs"/>
        <a:sym typeface="Calibri"/>
      </a:defRPr>
    </a:lvl4pPr>
    <a:lvl5pPr indent="914400" defTabSz="457200" latinLnBrk="0">
      <a:defRPr sz="1200">
        <a:latin typeface="+mj-lt"/>
        <a:ea typeface="+mj-ea"/>
        <a:cs typeface="+mj-cs"/>
        <a:sym typeface="Calibri"/>
      </a:defRPr>
    </a:lvl5pPr>
    <a:lvl6pPr indent="1143000" defTabSz="457200" latinLnBrk="0">
      <a:defRPr sz="1200">
        <a:latin typeface="+mj-lt"/>
        <a:ea typeface="+mj-ea"/>
        <a:cs typeface="+mj-cs"/>
        <a:sym typeface="Calibri"/>
      </a:defRPr>
    </a:lvl6pPr>
    <a:lvl7pPr indent="1371600" defTabSz="457200" latinLnBrk="0">
      <a:defRPr sz="1200">
        <a:latin typeface="+mj-lt"/>
        <a:ea typeface="+mj-ea"/>
        <a:cs typeface="+mj-cs"/>
        <a:sym typeface="Calibri"/>
      </a:defRPr>
    </a:lvl7pPr>
    <a:lvl8pPr indent="1600200" defTabSz="457200" latinLnBrk="0">
      <a:defRPr sz="1200">
        <a:latin typeface="+mj-lt"/>
        <a:ea typeface="+mj-ea"/>
        <a:cs typeface="+mj-cs"/>
        <a:sym typeface="Calibri"/>
      </a:defRPr>
    </a:lvl8pPr>
    <a:lvl9pPr indent="1828800" defTabSz="4572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7946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62281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>
          <a:xfrm>
            <a:off x="3850443" y="9430091"/>
            <a:ext cx="2945659" cy="496411"/>
          </a:xfrm>
          <a:prstGeom prst="rect">
            <a:avLst/>
          </a:prstGeom>
        </p:spPr>
        <p:txBody>
          <a:bodyPr/>
          <a:lstStyle/>
          <a:p>
            <a:fld id="{FABF527D-3623-DB4D-8590-256509ED18DB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47423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94919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85800" y="1598612"/>
            <a:ext cx="7772400" cy="1101726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13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94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9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629400" y="206375"/>
            <a:ext cx="2057400" cy="4387850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10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457200" y="206375"/>
            <a:ext cx="6019800" cy="4387850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04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Прямоугольный треугольник 7"/>
          <p:cNvSpPr/>
          <p:nvPr/>
        </p:nvSpPr>
        <p:spPr>
          <a:xfrm flipH="1">
            <a:off x="2354969" y="1566016"/>
            <a:ext cx="6789027" cy="35774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1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4419600" y="4627562"/>
            <a:ext cx="2133600" cy="2794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34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Прямоугольный треугольник 7"/>
          <p:cNvSpPr/>
          <p:nvPr/>
        </p:nvSpPr>
        <p:spPr>
          <a:xfrm flipH="1">
            <a:off x="2354969" y="1566016"/>
            <a:ext cx="6789027" cy="35774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20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4419600" y="4627562"/>
            <a:ext cx="2133600" cy="2794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Прямоугольник 8"/>
          <p:cNvSpPr/>
          <p:nvPr/>
        </p:nvSpPr>
        <p:spPr>
          <a:xfrm>
            <a:off x="7890209" y="423357"/>
            <a:ext cx="917194" cy="623277"/>
          </a:xfrm>
          <a:prstGeom prst="rect">
            <a:avLst/>
          </a:prstGeom>
          <a:solidFill>
            <a:srgbClr val="FFFFFF"/>
          </a:solidFill>
          <a:ln w="25400">
            <a:solidFill>
              <a:srgbClr val="FFFFFF"/>
            </a:solidFill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28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4419600" y="4627562"/>
            <a:ext cx="2133600" cy="2794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Прямоугольный треугольник 7"/>
          <p:cNvSpPr/>
          <p:nvPr/>
        </p:nvSpPr>
        <p:spPr>
          <a:xfrm rot="10800000" flipH="1">
            <a:off x="0" y="-2"/>
            <a:ext cx="4388554" cy="204964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6" name="Прямоугольный треугольник 8"/>
          <p:cNvSpPr/>
          <p:nvPr/>
        </p:nvSpPr>
        <p:spPr>
          <a:xfrm flipH="1">
            <a:off x="3908776" y="2527831"/>
            <a:ext cx="5235223" cy="261566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7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4419600" y="4627562"/>
            <a:ext cx="2133600" cy="2794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5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Прямоугольный треугольник 7"/>
          <p:cNvSpPr/>
          <p:nvPr/>
        </p:nvSpPr>
        <p:spPr>
          <a:xfrm flipH="1">
            <a:off x="2354969" y="1566016"/>
            <a:ext cx="6789027" cy="35774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21600"/>
                </a:moveTo>
                <a:lnTo>
                  <a:pt x="21600" y="21600"/>
                </a:lnTo>
                <a:lnTo>
                  <a:pt x="0" y="0"/>
                </a:lnTo>
                <a:close/>
              </a:path>
            </a:pathLst>
          </a:custGeom>
          <a:solidFill>
            <a:srgbClr val="D9D9D9"/>
          </a:solidFill>
          <a:ln w="12700">
            <a:miter lim="400000"/>
          </a:ln>
          <a:effectLst>
            <a:outerShdw blurRad="38100" dist="23000" dir="5400000" rotWithShape="0">
              <a:srgbClr val="000000">
                <a:alpha val="35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53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4419600" y="4627562"/>
            <a:ext cx="2133600" cy="279401"/>
          </a:xfrm>
          <a:prstGeom prst="rect">
            <a:avLst/>
          </a:prstGeom>
        </p:spPr>
        <p:txBody>
          <a:bodyPr anchor="ctr"/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33412" y="357188"/>
            <a:ext cx="7877176" cy="857251"/>
          </a:xfrm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161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633412" y="1214437"/>
            <a:ext cx="7877176" cy="3452813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6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4484637" y="4905375"/>
            <a:ext cx="343903" cy="35814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 — вертик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Shape 38"/>
          <p:cNvSpPr>
            <a:spLocks noGrp="1"/>
          </p:cNvSpPr>
          <p:nvPr>
            <p:ph type="pic" sz="half" idx="13"/>
          </p:nvPr>
        </p:nvSpPr>
        <p:spPr>
          <a:xfrm>
            <a:off x="4937242" y="414337"/>
            <a:ext cx="3571876" cy="4314826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170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619125" y="414337"/>
            <a:ext cx="3833813" cy="2105026"/>
          </a:xfrm>
          <a:prstGeom prst="rect">
            <a:avLst/>
          </a:prstGeom>
        </p:spPr>
        <p:txBody>
          <a:bodyPr anchor="b"/>
          <a:lstStyle>
            <a:lvl1pPr>
              <a:defRPr sz="3100"/>
            </a:lvl1pPr>
          </a:lstStyle>
          <a:p>
            <a:r>
              <a:t>Текст заголовка</a:t>
            </a:r>
          </a:p>
        </p:txBody>
      </p:sp>
      <p:sp>
        <p:nvSpPr>
          <p:cNvPr id="171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619125" y="2566988"/>
            <a:ext cx="3833813" cy="2162176"/>
          </a:xfrm>
          <a:prstGeom prst="rect">
            <a:avLst/>
          </a:prstGeom>
        </p:spPr>
        <p:txBody>
          <a:bodyPr/>
          <a:lstStyle>
            <a:lvl1pPr marL="0" indent="0" algn="ctr">
              <a:spcBef>
                <a:spcPts val="0"/>
              </a:spcBef>
              <a:buSzTx/>
              <a:buFontTx/>
              <a:buNone/>
              <a:defRPr sz="1600"/>
            </a:lvl1pPr>
            <a:lvl2pPr marL="0" indent="0" algn="ctr">
              <a:spcBef>
                <a:spcPts val="0"/>
              </a:spcBef>
              <a:buSzTx/>
              <a:buFontTx/>
              <a:buNone/>
              <a:defRPr sz="1600"/>
            </a:lvl2pPr>
            <a:lvl3pPr marL="0" indent="0" algn="ctr">
              <a:spcBef>
                <a:spcPts val="0"/>
              </a:spcBef>
              <a:buSzTx/>
              <a:buFontTx/>
              <a:buNone/>
              <a:defRPr sz="1600"/>
            </a:lvl3pPr>
            <a:lvl4pPr marL="0" indent="0" algn="ctr">
              <a:spcBef>
                <a:spcPts val="0"/>
              </a:spcBef>
              <a:buSzTx/>
              <a:buFontTx/>
              <a:buNone/>
              <a:defRPr sz="1600"/>
            </a:lvl4pPr>
            <a:lvl5pPr marL="0" indent="0" algn="ctr">
              <a:spcBef>
                <a:spcPts val="0"/>
              </a:spcBef>
              <a:buSzTx/>
              <a:buFontTx/>
              <a:buNone/>
              <a:defRPr sz="16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7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4484637" y="4905375"/>
            <a:ext cx="343903" cy="358140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ый треугольник 7"/>
          <p:cNvSpPr/>
          <p:nvPr userDrawn="1"/>
        </p:nvSpPr>
        <p:spPr>
          <a:xfrm flipH="1">
            <a:off x="2354969" y="1566017"/>
            <a:ext cx="6789027" cy="3577483"/>
          </a:xfrm>
          <a:prstGeom prst="rtTriangle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9009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22" name="Уровень текста 1…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3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722312" y="3305175"/>
            <a:ext cx="7772401" cy="1022350"/>
          </a:xfrm>
          <a:prstGeom prst="rect">
            <a:avLst/>
          </a:prstGeom>
        </p:spPr>
        <p:txBody>
          <a:bodyPr/>
          <a:lstStyle>
            <a:lvl1pPr algn="l">
              <a:defRPr sz="4000" b="1" cap="all"/>
            </a:lvl1pPr>
          </a:lstStyle>
          <a:p>
            <a:r>
              <a:t>Текст заголовка</a:t>
            </a:r>
          </a:p>
        </p:txBody>
      </p:sp>
      <p:sp>
        <p:nvSpPr>
          <p:cNvPr id="31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722312" y="2179638"/>
            <a:ext cx="7772401" cy="112553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2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0" name="Уровень текста 1…"/>
          <p:cNvSpPr txBox="1">
            <a:spLocks noGrp="1"/>
          </p:cNvSpPr>
          <p:nvPr>
            <p:ph type="body" sz="half" idx="1"/>
          </p:nvPr>
        </p:nvSpPr>
        <p:spPr>
          <a:xfrm>
            <a:off x="457200" y="1200150"/>
            <a:ext cx="4038600" cy="3394075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49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457200" y="1150937"/>
            <a:ext cx="4040188" cy="48101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sz="2400" b="1"/>
            </a:lvl1pPr>
            <a:lvl2pPr marL="0" indent="457200">
              <a:spcBef>
                <a:spcPts val="500"/>
              </a:spcBef>
              <a:buSzTx/>
              <a:buFontTx/>
              <a:buNone/>
              <a:defRPr sz="2400" b="1"/>
            </a:lvl2pPr>
            <a:lvl3pPr marL="0" indent="914400">
              <a:spcBef>
                <a:spcPts val="500"/>
              </a:spcBef>
              <a:buSzTx/>
              <a:buFontTx/>
              <a:buNone/>
              <a:defRPr sz="2400" b="1"/>
            </a:lvl3pPr>
            <a:lvl4pPr marL="0" indent="1371600">
              <a:spcBef>
                <a:spcPts val="500"/>
              </a:spcBef>
              <a:buSzTx/>
              <a:buFontTx/>
              <a:buNone/>
              <a:defRPr sz="2400" b="1"/>
            </a:lvl4pPr>
            <a:lvl5pPr marL="0" indent="1828800">
              <a:spcBef>
                <a:spcPts val="500"/>
              </a:spcBef>
              <a:buSzTx/>
              <a:buFontTx/>
              <a:buNone/>
              <a:defRPr sz="2400" b="1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0" name="Текст 4"/>
          <p:cNvSpPr>
            <a:spLocks noGrp="1"/>
          </p:cNvSpPr>
          <p:nvPr>
            <p:ph type="body" sz="quarter" idx="13"/>
          </p:nvPr>
        </p:nvSpPr>
        <p:spPr>
          <a:xfrm>
            <a:off x="4645025" y="1150937"/>
            <a:ext cx="4041775" cy="48101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sz="2400" b="1"/>
            </a:pPr>
            <a:endParaRPr/>
          </a:p>
        </p:txBody>
      </p:sp>
      <p:sp>
        <p:nvSpPr>
          <p:cNvPr id="51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Текст заголовка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заголовка</a:t>
            </a:r>
          </a:p>
        </p:txBody>
      </p:sp>
      <p:sp>
        <p:nvSpPr>
          <p:cNvPr id="5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57200" y="204788"/>
            <a:ext cx="3008314" cy="8715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Текст заголовка</a:t>
            </a:r>
          </a:p>
        </p:txBody>
      </p:sp>
      <p:sp>
        <p:nvSpPr>
          <p:cNvPr id="74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3575050" y="204788"/>
            <a:ext cx="5111750" cy="4389438"/>
          </a:xfrm>
          <a:prstGeom prst="rect">
            <a:avLst/>
          </a:prstGeom>
        </p:spPr>
        <p:txBody>
          <a:bodyPr/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5" name="Текст 3"/>
          <p:cNvSpPr>
            <a:spLocks noGrp="1"/>
          </p:cNvSpPr>
          <p:nvPr>
            <p:ph type="body" sz="half" idx="13"/>
          </p:nvPr>
        </p:nvSpPr>
        <p:spPr>
          <a:xfrm>
            <a:off x="457199" y="1076325"/>
            <a:ext cx="3008315" cy="3517900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  <a:endParaRPr/>
          </a:p>
        </p:txBody>
      </p:sp>
      <p:sp>
        <p:nvSpPr>
          <p:cNvPr id="76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1792288" y="3600450"/>
            <a:ext cx="5486401" cy="4254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t>Текст заголовка</a:t>
            </a:r>
          </a:p>
        </p:txBody>
      </p:sp>
      <p:sp>
        <p:nvSpPr>
          <p:cNvPr id="84" name="Рисунок 2"/>
          <p:cNvSpPr>
            <a:spLocks noGrp="1"/>
          </p:cNvSpPr>
          <p:nvPr>
            <p:ph type="pic" sz="half" idx="13"/>
          </p:nvPr>
        </p:nvSpPr>
        <p:spPr>
          <a:xfrm>
            <a:off x="1792288" y="460375"/>
            <a:ext cx="5486401" cy="30861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endParaRPr/>
          </a:p>
        </p:txBody>
      </p:sp>
      <p:sp>
        <p:nvSpPr>
          <p:cNvPr id="85" name="Уровень текста 1…"/>
          <p:cNvSpPr txBox="1">
            <a:spLocks noGrp="1"/>
          </p:cNvSpPr>
          <p:nvPr>
            <p:ph type="body" sz="quarter" idx="1"/>
          </p:nvPr>
        </p:nvSpPr>
        <p:spPr>
          <a:xfrm>
            <a:off x="1792288" y="4025900"/>
            <a:ext cx="5486401" cy="60325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6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7"/>
          <p:cNvSpPr/>
          <p:nvPr/>
        </p:nvSpPr>
        <p:spPr>
          <a:xfrm>
            <a:off x="7890209" y="423357"/>
            <a:ext cx="917194" cy="623277"/>
          </a:xfrm>
          <a:prstGeom prst="rect">
            <a:avLst/>
          </a:prstGeom>
          <a:solidFill>
            <a:srgbClr val="FFFFFF"/>
          </a:solidFill>
          <a:ln w="25400">
            <a:solidFill>
              <a:srgbClr val="FFFFFF"/>
            </a:solidFill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3" name="Текст заголовка"/>
          <p:cNvSpPr txBox="1"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Текст заголовка</a:t>
            </a:r>
          </a:p>
        </p:txBody>
      </p:sp>
      <p:sp>
        <p:nvSpPr>
          <p:cNvPr id="4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normAutofit/>
          </a:bodyPr>
          <a:lstStyle/>
          <a:p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6553200" y="4767262"/>
            <a:ext cx="343903" cy="358141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>
            <a:spAutoFit/>
          </a:bodyPr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5" r:id="rId16"/>
    <p:sldLayoutId id="2147483666" r:id="rId17"/>
    <p:sldLayoutId id="2147483667" r:id="rId18"/>
    <p:sldLayoutId id="2147483668" r:id="rId19"/>
  </p:sldLayoutIdLst>
  <p:transition spd="med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sz="32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l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0.w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7.jpeg"/><Relationship Id="rId4" Type="http://schemas.openxmlformats.org/officeDocument/2006/relationships/image" Target="../media/image8.png"/><Relationship Id="rId9" Type="http://schemas.openxmlformats.org/officeDocument/2006/relationships/image" Target="../media/image2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7.jpeg"/><Relationship Id="rId7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9" name="Изображение 3" descr="Изображение 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18996" y="510118"/>
            <a:ext cx="4339922" cy="2016494"/>
          </a:xfrm>
          <a:prstGeom prst="rect">
            <a:avLst/>
          </a:prstGeom>
          <a:ln w="12700">
            <a:miter lim="400000"/>
          </a:ln>
        </p:spPr>
      </p:pic>
      <p:pic>
        <p:nvPicPr>
          <p:cNvPr id="190" name="Изображение 4" descr="Изображение 4"/>
          <p:cNvPicPr>
            <a:picLocks noChangeAspect="1"/>
          </p:cNvPicPr>
          <p:nvPr/>
        </p:nvPicPr>
        <p:blipFill>
          <a:blip r:embed="rId3">
            <a:extLst/>
          </a:blip>
          <a:srcRect l="66731" r="24501"/>
          <a:stretch>
            <a:fillRect/>
          </a:stretch>
        </p:blipFill>
        <p:spPr>
          <a:xfrm rot="5400000">
            <a:off x="4280535" y="-210500"/>
            <a:ext cx="582923" cy="914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403" y="3126687"/>
            <a:ext cx="2585554" cy="8696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67273" y="3472428"/>
            <a:ext cx="533400" cy="52387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124398" y="2961420"/>
            <a:ext cx="819150" cy="600075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53"/>
          <p:cNvSpPr txBox="1"/>
          <p:nvPr/>
        </p:nvSpPr>
        <p:spPr>
          <a:xfrm>
            <a:off x="337469" y="171101"/>
            <a:ext cx="2189948" cy="214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900" b="1">
                <a:solidFill>
                  <a:srgbClr val="1B5FA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РОССИЙСКИЙ ЭКСПОРТНЫЙ ЦЕНТР</a:t>
            </a:r>
          </a:p>
        </p:txBody>
      </p:sp>
      <p:sp>
        <p:nvSpPr>
          <p:cNvPr id="9" name="Прямоугольник 2"/>
          <p:cNvSpPr/>
          <p:nvPr/>
        </p:nvSpPr>
        <p:spPr>
          <a:xfrm flipV="1">
            <a:off x="-1" y="253787"/>
            <a:ext cx="366891" cy="92719"/>
          </a:xfrm>
          <a:prstGeom prst="rect">
            <a:avLst/>
          </a:prstGeom>
          <a:solidFill>
            <a:srgbClr val="1B5FAE"/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0" name="TextBox 4"/>
          <p:cNvSpPr txBox="1"/>
          <p:nvPr/>
        </p:nvSpPr>
        <p:spPr>
          <a:xfrm>
            <a:off x="6315138" y="4763889"/>
            <a:ext cx="2474303" cy="214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>
              <a:defRPr sz="900">
                <a:solidFill>
                  <a:srgbClr val="1B5FA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НЕФИНАНСОВАЯ ПОДДЕРЖКА ЭКСПОРТА</a:t>
            </a:r>
          </a:p>
        </p:txBody>
      </p:sp>
      <p:sp>
        <p:nvSpPr>
          <p:cNvPr id="11" name="Прямоугольник 3"/>
          <p:cNvSpPr/>
          <p:nvPr/>
        </p:nvSpPr>
        <p:spPr>
          <a:xfrm flipV="1">
            <a:off x="8789441" y="4824881"/>
            <a:ext cx="319378" cy="72400"/>
          </a:xfrm>
          <a:prstGeom prst="rect">
            <a:avLst/>
          </a:prstGeom>
          <a:solidFill>
            <a:srgbClr val="1B5FAE"/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974469" y="4932097"/>
            <a:ext cx="118852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9</a:t>
            </a:r>
            <a:endParaRPr kumimoji="0" lang="ru-RU" sz="1000" b="0" i="0" u="none" strike="noStrike" cap="none" spc="0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sp>
        <p:nvSpPr>
          <p:cNvPr id="13" name="TextBox 62"/>
          <p:cNvSpPr txBox="1"/>
          <p:nvPr/>
        </p:nvSpPr>
        <p:spPr>
          <a:xfrm>
            <a:off x="183444" y="363927"/>
            <a:ext cx="4628780" cy="4154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2000"/>
            </a:pPr>
            <a:r>
              <a:rPr lang="ru-RU" sz="1050" b="1" dirty="0" smtClean="0">
                <a:solidFill>
                  <a:srgbClr val="0521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КОМПЕНСАЦИЯ ПО ЭКСПОРТНЫМ КРЕДИТАМ КОММЕРЧЕСКИХ БАНКОВ</a:t>
            </a:r>
            <a:endParaRPr lang="ru-RU" sz="1050" b="1" dirty="0">
              <a:solidFill>
                <a:srgbClr val="05214B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</p:txBody>
      </p:sp>
      <p:sp>
        <p:nvSpPr>
          <p:cNvPr id="14" name="TextBox 3"/>
          <p:cNvSpPr txBox="1"/>
          <p:nvPr/>
        </p:nvSpPr>
        <p:spPr>
          <a:xfrm>
            <a:off x="183444" y="805343"/>
            <a:ext cx="3835250" cy="190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just">
              <a:lnSpc>
                <a:spcPct val="80000"/>
              </a:lnSpc>
              <a:defRPr sz="1200" b="1">
                <a:solidFill>
                  <a:srgbClr val="FF0000"/>
                </a:solidFill>
              </a:defRPr>
            </a:lvl1pPr>
          </a:lstStyle>
          <a:p>
            <a:r>
              <a:rPr sz="800" i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Постановление </a:t>
            </a:r>
            <a:r>
              <a:rPr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Правительства</a:t>
            </a:r>
            <a:r>
              <a:rPr lang="ru-RU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РФ</a:t>
            </a:r>
            <a:r>
              <a:rPr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800" i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от </a:t>
            </a:r>
            <a:r>
              <a:rPr lang="ru-RU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24</a:t>
            </a:r>
            <a:r>
              <a:rPr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lang="ru-RU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05</a:t>
            </a:r>
            <a:r>
              <a:rPr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.201</a:t>
            </a:r>
            <a:r>
              <a:rPr lang="ru-RU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</a:t>
            </a:r>
            <a:r>
              <a:rPr lang="en-US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г.</a:t>
            </a:r>
            <a:r>
              <a:rPr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№</a:t>
            </a:r>
            <a:r>
              <a:rPr lang="ru-RU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620 </a:t>
            </a: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3713" y="105883"/>
            <a:ext cx="531859" cy="388257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4380" y="49060"/>
            <a:ext cx="531859" cy="388257"/>
          </a:xfrm>
          <a:prstGeom prst="rect">
            <a:avLst/>
          </a:prstGeom>
        </p:spPr>
      </p:pic>
      <p:grpSp>
        <p:nvGrpSpPr>
          <p:cNvPr id="30" name="Группа 29"/>
          <p:cNvGrpSpPr/>
          <p:nvPr/>
        </p:nvGrpSpPr>
        <p:grpSpPr>
          <a:xfrm>
            <a:off x="87596" y="1050702"/>
            <a:ext cx="3931098" cy="2528897"/>
            <a:chOff x="87596" y="1172395"/>
            <a:chExt cx="3931098" cy="2528897"/>
          </a:xfrm>
        </p:grpSpPr>
        <p:sp>
          <p:nvSpPr>
            <p:cNvPr id="31" name="TextBox 13"/>
            <p:cNvSpPr txBox="1"/>
            <p:nvPr/>
          </p:nvSpPr>
          <p:spPr>
            <a:xfrm>
              <a:off x="183445" y="1172395"/>
              <a:ext cx="3835249" cy="252889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 algn="just"/>
              <a:r>
                <a:rPr lang="ru-RU" sz="900" dirty="0">
                  <a:solidFill>
                    <a:schemeClr val="accent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В соответствии с Федеральным законом от 5 декабря 2017 года № 362-ФЗ «О федеральном бюджете на 2018 год и на плановый период 2019 и 2020 годов» АО «Российский экспортный центр» выделены бюджетные ассигнования на цели компенсирования процентных ставок по экспортным кредитам, предоставляемым коммерческими </a:t>
              </a:r>
              <a:r>
                <a:rPr lang="ru-RU" sz="900" dirty="0" smtClean="0">
                  <a:solidFill>
                    <a:schemeClr val="accent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банками</a:t>
              </a:r>
            </a:p>
            <a:p>
              <a:pPr algn="just"/>
              <a:endParaRPr lang="ru-RU" sz="9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/>
              <a:r>
                <a:rPr lang="ru-RU" sz="900" dirty="0">
                  <a:solidFill>
                    <a:schemeClr val="accent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За счет бюджетных </a:t>
              </a:r>
              <a:r>
                <a:rPr lang="ru-RU" sz="900" dirty="0" smtClean="0">
                  <a:solidFill>
                    <a:schemeClr val="accent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ассигнований, </a:t>
              </a:r>
              <a:r>
                <a:rPr lang="ru-RU" sz="900" dirty="0">
                  <a:solidFill>
                    <a:schemeClr val="accent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ежегодно выделяемых </a:t>
              </a:r>
              <a:r>
                <a:rPr lang="ru-RU" sz="900" dirty="0" smtClean="0">
                  <a:solidFill>
                    <a:schemeClr val="accent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РЭЦ </a:t>
              </a:r>
              <a:r>
                <a:rPr lang="ru-RU" sz="900" dirty="0">
                  <a:solidFill>
                    <a:schemeClr val="accent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коммерческим </a:t>
              </a:r>
              <a:r>
                <a:rPr lang="ru-RU" sz="900" dirty="0" smtClean="0">
                  <a:solidFill>
                    <a:schemeClr val="accent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банкам, </a:t>
              </a:r>
              <a:r>
                <a:rPr lang="ru-RU" sz="900" dirty="0">
                  <a:solidFill>
                    <a:schemeClr val="accent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выплачивается компенсация процентной ставки по кредитам, предоставленным иностранным покупателям российской продукции (и их банкам) для финансирования приобретения продукции, а также российским компаниям (в том числе, субъектам МСП) по кредитам, привлеченным в рамках постэкспортного финансирования.</a:t>
              </a:r>
            </a:p>
            <a:p>
              <a:pPr algn="just">
                <a:lnSpc>
                  <a:spcPts val="1400"/>
                </a:lnSpc>
                <a:defRPr sz="1200" b="1">
                  <a:solidFill>
                    <a:srgbClr val="17375E"/>
                  </a:solidFill>
                </a:defRPr>
              </a:pPr>
              <a:endParaRPr lang="ru-RU" sz="9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>
                <a:lnSpc>
                  <a:spcPts val="1400"/>
                </a:lnSpc>
                <a:defRPr sz="1200">
                  <a:solidFill>
                    <a:srgbClr val="17375E"/>
                  </a:solidFill>
                </a:defRPr>
              </a:pPr>
              <a:endParaRPr sz="900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32" name="Picture 13" descr="Picture 13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87596" y="1229865"/>
              <a:ext cx="108925" cy="138973"/>
            </a:xfrm>
            <a:prstGeom prst="rect">
              <a:avLst/>
            </a:prstGeom>
            <a:ln w="12700">
              <a:miter lim="400000"/>
            </a:ln>
          </p:spPr>
        </p:pic>
      </p:grpSp>
      <p:grpSp>
        <p:nvGrpSpPr>
          <p:cNvPr id="34" name="Группа 33"/>
          <p:cNvGrpSpPr/>
          <p:nvPr/>
        </p:nvGrpSpPr>
        <p:grpSpPr>
          <a:xfrm>
            <a:off x="4417328" y="1001490"/>
            <a:ext cx="3931727" cy="1349087"/>
            <a:chOff x="87596" y="1172395"/>
            <a:chExt cx="3446018" cy="1349087"/>
          </a:xfrm>
        </p:grpSpPr>
        <p:sp>
          <p:nvSpPr>
            <p:cNvPr id="35" name="TextBox 13"/>
            <p:cNvSpPr txBox="1"/>
            <p:nvPr/>
          </p:nvSpPr>
          <p:spPr>
            <a:xfrm>
              <a:off x="183445" y="1172395"/>
              <a:ext cx="3350169" cy="1349087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 algn="just">
                <a:lnSpc>
                  <a:spcPts val="1400"/>
                </a:lnSpc>
                <a:defRPr sz="1200" b="1">
                  <a:solidFill>
                    <a:srgbClr val="17375E"/>
                  </a:solidFill>
                </a:defRPr>
              </a:pPr>
              <a:r>
                <a:rPr lang="ru-RU" sz="900" dirty="0" smtClean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Получатель компенсации</a:t>
              </a:r>
              <a:endParaRPr lang="ru-RU" sz="9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>
                <a:lnSpc>
                  <a:spcPts val="1400"/>
                </a:lnSpc>
                <a:defRPr sz="1200" b="1">
                  <a:solidFill>
                    <a:srgbClr val="17375E"/>
                  </a:solidFill>
                </a:defRPr>
              </a:pPr>
              <a:endParaRPr sz="1050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>
                <a:lnSpc>
                  <a:spcPts val="1400"/>
                </a:lnSpc>
                <a:defRPr sz="1200" b="1">
                  <a:solidFill>
                    <a:srgbClr val="17375E"/>
                  </a:solidFill>
                </a:defRPr>
              </a:pPr>
              <a:r>
                <a:rPr lang="ru-RU" sz="900" b="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Любой банк – резидент РФ, соответствующий критериям отбора</a:t>
              </a:r>
            </a:p>
            <a:p>
              <a:pPr algn="just">
                <a:lnSpc>
                  <a:spcPts val="1400"/>
                </a:lnSpc>
                <a:defRPr sz="1200" b="1">
                  <a:solidFill>
                    <a:srgbClr val="17375E"/>
                  </a:solidFill>
                </a:defRPr>
              </a:pPr>
              <a:endParaRPr lang="ru-RU" sz="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>
                <a:lnSpc>
                  <a:spcPts val="1400"/>
                </a:lnSpc>
                <a:defRPr sz="1200" b="1">
                  <a:solidFill>
                    <a:srgbClr val="17375E"/>
                  </a:solidFill>
                </a:defRPr>
              </a:pPr>
              <a:endParaRPr lang="ru-RU" sz="9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>
                <a:lnSpc>
                  <a:spcPts val="1400"/>
                </a:lnSpc>
                <a:defRPr sz="1200">
                  <a:solidFill>
                    <a:srgbClr val="17375E"/>
                  </a:solidFill>
                </a:defRPr>
              </a:pPr>
              <a:endParaRPr sz="900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36" name="Picture 13" descr="Picture 13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87596" y="1589961"/>
              <a:ext cx="108925" cy="138973"/>
            </a:xfrm>
            <a:prstGeom prst="rect">
              <a:avLst/>
            </a:prstGeom>
            <a:ln w="12700">
              <a:miter lim="400000"/>
            </a:ln>
          </p:spPr>
        </p:pic>
      </p:grpSp>
      <p:sp>
        <p:nvSpPr>
          <p:cNvPr id="37" name="TextBox 13"/>
          <p:cNvSpPr txBox="1"/>
          <p:nvPr/>
        </p:nvSpPr>
        <p:spPr>
          <a:xfrm>
            <a:off x="4541606" y="1766240"/>
            <a:ext cx="3822368" cy="152862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just">
              <a:lnSpc>
                <a:spcPts val="1400"/>
              </a:lnSpc>
              <a:defRPr sz="1200" b="1">
                <a:solidFill>
                  <a:srgbClr val="17375E"/>
                </a:solidFill>
              </a:defRPr>
            </a:pPr>
            <a:endParaRPr lang="ru-RU" sz="900" dirty="0" smtClean="0">
              <a:solidFill>
                <a:schemeClr val="accent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ts val="1400"/>
              </a:lnSpc>
              <a:defRPr sz="1200" b="1">
                <a:solidFill>
                  <a:srgbClr val="17375E"/>
                </a:solidFill>
              </a:defRPr>
            </a:pPr>
            <a:endParaRPr lang="ru-RU" sz="900" dirty="0">
              <a:solidFill>
                <a:schemeClr val="accent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ts val="1400"/>
              </a:lnSpc>
              <a:defRPr sz="1200" b="1">
                <a:solidFill>
                  <a:srgbClr val="17375E"/>
                </a:solidFill>
              </a:defRPr>
            </a:pPr>
            <a:endParaRPr lang="ru-RU" sz="900" dirty="0" smtClean="0">
              <a:solidFill>
                <a:schemeClr val="accent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ts val="1400"/>
              </a:lnSpc>
              <a:defRPr sz="1200" b="1">
                <a:solidFill>
                  <a:srgbClr val="17375E"/>
                </a:solidFill>
              </a:defRPr>
            </a:pPr>
            <a:endParaRPr lang="ru-RU" sz="900" dirty="0">
              <a:solidFill>
                <a:schemeClr val="accent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ts val="1400"/>
              </a:lnSpc>
              <a:defRPr sz="1200" b="1">
                <a:solidFill>
                  <a:srgbClr val="17375E"/>
                </a:solidFill>
              </a:defRPr>
            </a:pPr>
            <a:endParaRPr lang="ru-RU" sz="900" dirty="0" smtClean="0">
              <a:solidFill>
                <a:schemeClr val="accent2">
                  <a:lumMod val="7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ts val="1400"/>
              </a:lnSpc>
              <a:defRPr sz="1200" b="1">
                <a:solidFill>
                  <a:srgbClr val="17375E"/>
                </a:solidFill>
              </a:defRPr>
            </a:pPr>
            <a:endParaRPr lang="ru-RU" sz="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ts val="1400"/>
              </a:lnSpc>
              <a:defRPr sz="1200" b="1">
                <a:solidFill>
                  <a:srgbClr val="17375E"/>
                </a:solidFill>
              </a:defRPr>
            </a:pPr>
            <a:endParaRPr lang="ru-RU" sz="9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ts val="1400"/>
              </a:lnSpc>
              <a:defRPr sz="1200">
                <a:solidFill>
                  <a:srgbClr val="17375E"/>
                </a:solidFill>
              </a:defRPr>
            </a:pPr>
            <a:endParaRPr sz="9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38" name="Объект 3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402017"/>
              </p:ext>
            </p:extLst>
          </p:nvPr>
        </p:nvGraphicFramePr>
        <p:xfrm>
          <a:off x="142058" y="3267796"/>
          <a:ext cx="2638425" cy="304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Точечный рисунок" r:id="rId6" imgW="2638440" imgH="304920" progId="Paint.Picture">
                  <p:embed/>
                </p:oleObj>
              </mc:Choice>
              <mc:Fallback>
                <p:oleObj name="Точечный рисунок" r:id="rId6" imgW="2638440" imgH="304920" progId="Paint.Picture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42058" y="3267796"/>
                        <a:ext cx="2638425" cy="304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7" name="Рисунок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97911" y="2614750"/>
            <a:ext cx="4687661" cy="357837"/>
          </a:xfrm>
          <a:prstGeom prst="rect">
            <a:avLst/>
          </a:prstGeom>
        </p:spPr>
      </p:pic>
      <p:sp>
        <p:nvSpPr>
          <p:cNvPr id="40" name="TextBox 13"/>
          <p:cNvSpPr txBox="1"/>
          <p:nvPr/>
        </p:nvSpPr>
        <p:spPr>
          <a:xfrm>
            <a:off x="4534147" y="2312970"/>
            <a:ext cx="3822368" cy="4514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just">
              <a:lnSpc>
                <a:spcPts val="1400"/>
              </a:lnSpc>
              <a:defRPr sz="1200" b="1">
                <a:solidFill>
                  <a:srgbClr val="17375E"/>
                </a:solidFill>
              </a:defRPr>
            </a:pPr>
            <a:r>
              <a:rPr lang="ru-RU" sz="900" dirty="0" smtClean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Объем компенсации</a:t>
            </a:r>
            <a:endParaRPr lang="ru-RU" sz="9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ts val="1400"/>
              </a:lnSpc>
              <a:defRPr sz="1200">
                <a:solidFill>
                  <a:srgbClr val="17375E"/>
                </a:solidFill>
              </a:defRPr>
            </a:pPr>
            <a:endParaRPr sz="9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1" name="TextBox 13"/>
          <p:cNvSpPr txBox="1"/>
          <p:nvPr/>
        </p:nvSpPr>
        <p:spPr>
          <a:xfrm>
            <a:off x="183444" y="3350395"/>
            <a:ext cx="3822368" cy="4514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just">
              <a:lnSpc>
                <a:spcPts val="1400"/>
              </a:lnSpc>
              <a:defRPr sz="1200" b="1">
                <a:solidFill>
                  <a:srgbClr val="17375E"/>
                </a:solidFill>
              </a:defRPr>
            </a:pPr>
            <a:r>
              <a:rPr lang="ru-RU" sz="900" dirty="0" smtClean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Этапы получения компенсации</a:t>
            </a:r>
            <a:endParaRPr lang="ru-RU" sz="9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ts val="1400"/>
              </a:lnSpc>
              <a:defRPr sz="1200">
                <a:solidFill>
                  <a:srgbClr val="17375E"/>
                </a:solidFill>
              </a:defRPr>
            </a:pPr>
            <a:endParaRPr sz="9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2" name="Рисунок 4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3444" y="3661349"/>
            <a:ext cx="6339614" cy="97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428091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3" name="Изображение 29" descr="Изображение 2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67582" y="444504"/>
            <a:ext cx="3073477" cy="1428056"/>
          </a:xfrm>
          <a:prstGeom prst="rect">
            <a:avLst/>
          </a:prstGeom>
          <a:ln w="12700">
            <a:miter lim="400000"/>
          </a:ln>
        </p:spPr>
      </p:pic>
      <p:sp>
        <p:nvSpPr>
          <p:cNvPr id="784" name="TextBox 33"/>
          <p:cNvSpPr txBox="1"/>
          <p:nvPr/>
        </p:nvSpPr>
        <p:spPr>
          <a:xfrm>
            <a:off x="467582" y="3575056"/>
            <a:ext cx="3719734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defTabSz="342900">
              <a:lnSpc>
                <a:spcPct val="80000"/>
              </a:lnSpc>
              <a:defRPr sz="1100" b="1">
                <a:solidFill>
                  <a:srgbClr val="05214B"/>
                </a:solidFill>
              </a:defRPr>
            </a:pPr>
            <a:r>
              <a:rPr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123610, г. Москва, Краснопресненская наб., 12, подъезд 9 Тел. +7 (495) 937 47 47</a:t>
            </a:r>
          </a:p>
          <a:p>
            <a:pPr defTabSz="342900">
              <a:lnSpc>
                <a:spcPct val="80000"/>
              </a:lnSpc>
              <a:defRPr sz="1100" b="1">
                <a:solidFill>
                  <a:srgbClr val="05214B"/>
                </a:solidFill>
              </a:defRPr>
            </a:pPr>
            <a:r>
              <a:rPr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Факс. +7 (495) 937 47 41</a:t>
            </a:r>
          </a:p>
          <a:p>
            <a:pPr defTabSz="342900">
              <a:lnSpc>
                <a:spcPct val="80000"/>
              </a:lnSpc>
              <a:defRPr sz="1100" b="1">
                <a:solidFill>
                  <a:srgbClr val="05214B"/>
                </a:solidFill>
              </a:defRPr>
            </a:pPr>
            <a:r>
              <a:rPr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info@exportcenter.ru </a:t>
            </a:r>
          </a:p>
          <a:p>
            <a:pPr defTabSz="342900">
              <a:lnSpc>
                <a:spcPct val="80000"/>
              </a:lnSpc>
              <a:defRPr sz="1100" b="1">
                <a:solidFill>
                  <a:srgbClr val="05214B"/>
                </a:solidFill>
              </a:defRPr>
            </a:pPr>
            <a:r>
              <a:rPr sz="8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www.exportcenter.ru</a:t>
            </a:r>
          </a:p>
        </p:txBody>
      </p:sp>
      <p:sp>
        <p:nvSpPr>
          <p:cNvPr id="785" name="TextBox 37"/>
          <p:cNvSpPr txBox="1"/>
          <p:nvPr/>
        </p:nvSpPr>
        <p:spPr>
          <a:xfrm>
            <a:off x="467582" y="3347301"/>
            <a:ext cx="4019177" cy="22775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>
              <a:lnSpc>
                <a:spcPct val="80000"/>
              </a:lnSpc>
              <a:defRPr sz="1100" b="1">
                <a:solidFill>
                  <a:srgbClr val="05214B"/>
                </a:solidFill>
              </a:defRPr>
            </a:lvl1pPr>
          </a:lstStyle>
          <a:p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ГРУППА </a:t>
            </a:r>
            <a:r>
              <a:rPr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РОССИЙСК</a:t>
            </a:r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ОГО</a:t>
            </a:r>
            <a:r>
              <a:rPr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ЭКСПОРТН</a:t>
            </a:r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ОГО</a:t>
            </a:r>
            <a:r>
              <a:rPr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ЦЕНТР</a:t>
            </a:r>
            <a:r>
              <a:rPr lang="ru-RU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А</a:t>
            </a:r>
            <a:endParaRPr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8694" y="2128558"/>
            <a:ext cx="4858399" cy="2758491"/>
          </a:xfrm>
          <a:prstGeom prst="rect">
            <a:avLst/>
          </a:prstGeom>
        </p:spPr>
      </p:pic>
      <p:sp>
        <p:nvSpPr>
          <p:cNvPr id="8" name="TextBox 53"/>
          <p:cNvSpPr txBox="1"/>
          <p:nvPr/>
        </p:nvSpPr>
        <p:spPr>
          <a:xfrm>
            <a:off x="337469" y="171101"/>
            <a:ext cx="2189948" cy="214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900" b="1">
                <a:solidFill>
                  <a:srgbClr val="1B5FA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РОССИЙСКИЙ ЭКСПОРТНЫЙ ЦЕНТР</a:t>
            </a:r>
          </a:p>
        </p:txBody>
      </p:sp>
      <p:sp>
        <p:nvSpPr>
          <p:cNvPr id="9" name="Прямоугольник 2"/>
          <p:cNvSpPr/>
          <p:nvPr/>
        </p:nvSpPr>
        <p:spPr>
          <a:xfrm flipV="1">
            <a:off x="-1" y="253787"/>
            <a:ext cx="366891" cy="92719"/>
          </a:xfrm>
          <a:prstGeom prst="rect">
            <a:avLst/>
          </a:prstGeom>
          <a:solidFill>
            <a:srgbClr val="1B5FAE"/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0" name="TextBox 4"/>
          <p:cNvSpPr txBox="1"/>
          <p:nvPr/>
        </p:nvSpPr>
        <p:spPr>
          <a:xfrm>
            <a:off x="6315138" y="4763889"/>
            <a:ext cx="2474303" cy="214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>
              <a:defRPr sz="900">
                <a:solidFill>
                  <a:srgbClr val="1B5FA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НЕФИНАНСОВАЯ ПОДДЕРЖКА ЭКСПОРТА</a:t>
            </a:r>
          </a:p>
        </p:txBody>
      </p:sp>
      <p:sp>
        <p:nvSpPr>
          <p:cNvPr id="11" name="Прямоугольник 3"/>
          <p:cNvSpPr/>
          <p:nvPr/>
        </p:nvSpPr>
        <p:spPr>
          <a:xfrm flipV="1">
            <a:off x="8789441" y="4824881"/>
            <a:ext cx="366890" cy="92718"/>
          </a:xfrm>
          <a:prstGeom prst="rect">
            <a:avLst/>
          </a:prstGeom>
          <a:solidFill>
            <a:srgbClr val="1B5FAE"/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989967" y="4947595"/>
            <a:ext cx="118852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5</a:t>
            </a:r>
            <a:endParaRPr kumimoji="0" lang="ru-RU" sz="1000" b="0" i="0" u="none" strike="noStrike" cap="none" spc="0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sp>
        <p:nvSpPr>
          <p:cNvPr id="13" name="TextBox 62"/>
          <p:cNvSpPr txBox="1"/>
          <p:nvPr/>
        </p:nvSpPr>
        <p:spPr>
          <a:xfrm>
            <a:off x="183444" y="415566"/>
            <a:ext cx="5266845" cy="4154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2000"/>
            </a:pPr>
            <a:r>
              <a:rPr lang="ru-RU" sz="1050" b="1" dirty="0">
                <a:solidFill>
                  <a:srgbClr val="0521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СПЕЦИАЛЬНАЯ ПРОГРАММА </a:t>
            </a:r>
            <a:r>
              <a:rPr lang="ru-RU" sz="1050" b="1" dirty="0" smtClean="0">
                <a:solidFill>
                  <a:srgbClr val="0521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ПО КОМПЕНСАЦИИ ЧАСТИ ЗАТРАТ НА ТРАНСПОРТИРОВКУ ВЫСОКОТЕХНОЛОГИЧНОЙ ПРОДУКЦИИ</a:t>
            </a:r>
            <a:endParaRPr lang="ru-RU" sz="1050" b="1" dirty="0">
              <a:solidFill>
                <a:srgbClr val="05214B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</p:txBody>
      </p:sp>
      <p:sp>
        <p:nvSpPr>
          <p:cNvPr id="14" name="TextBox 3"/>
          <p:cNvSpPr txBox="1"/>
          <p:nvPr/>
        </p:nvSpPr>
        <p:spPr>
          <a:xfrm>
            <a:off x="183444" y="805343"/>
            <a:ext cx="3835250" cy="28931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just">
              <a:lnSpc>
                <a:spcPct val="80000"/>
              </a:lnSpc>
              <a:defRPr sz="1200" b="1">
                <a:solidFill>
                  <a:srgbClr val="FF0000"/>
                </a:solidFill>
              </a:defRPr>
            </a:lvl1pPr>
          </a:lstStyle>
          <a:p>
            <a:r>
              <a:rPr sz="800" i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Постановление </a:t>
            </a:r>
            <a:r>
              <a:rPr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Правительства</a:t>
            </a:r>
            <a:r>
              <a:rPr lang="ru-RU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РФ</a:t>
            </a:r>
            <a:r>
              <a:rPr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800" i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от </a:t>
            </a:r>
            <a:r>
              <a:rPr lang="ru-RU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26</a:t>
            </a:r>
            <a:r>
              <a:rPr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lang="ru-RU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04</a:t>
            </a:r>
            <a:r>
              <a:rPr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.201</a:t>
            </a:r>
            <a:r>
              <a:rPr lang="ru-RU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</a:t>
            </a:r>
            <a:r>
              <a:rPr lang="en-US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г.</a:t>
            </a:r>
            <a:r>
              <a:rPr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№</a:t>
            </a:r>
            <a:r>
              <a:rPr lang="ru-RU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496 </a:t>
            </a:r>
          </a:p>
          <a:p>
            <a:r>
              <a:rPr lang="ru-RU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(ред. от 21.12.2017 г.)</a:t>
            </a:r>
            <a:endParaRPr sz="800" i="1" dirty="0">
              <a:solidFill>
                <a:schemeClr val="accent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74517" y="1172395"/>
            <a:ext cx="3459097" cy="2169825"/>
            <a:chOff x="74517" y="1172395"/>
            <a:chExt cx="3459097" cy="2169825"/>
          </a:xfrm>
        </p:grpSpPr>
        <p:sp>
          <p:nvSpPr>
            <p:cNvPr id="15" name="TextBox 13"/>
            <p:cNvSpPr txBox="1"/>
            <p:nvPr/>
          </p:nvSpPr>
          <p:spPr>
            <a:xfrm>
              <a:off x="183445" y="1172395"/>
              <a:ext cx="3350169" cy="216982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 algn="just">
                <a:lnSpc>
                  <a:spcPts val="900"/>
                </a:lnSpc>
                <a:defRPr sz="1200" b="1">
                  <a:solidFill>
                    <a:srgbClr val="17375E"/>
                  </a:solidFill>
                </a:defRPr>
              </a:pPr>
              <a:r>
                <a:rPr lang="ru-RU" sz="900" dirty="0" smtClean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Получатели компенсации</a:t>
              </a:r>
              <a:endParaRPr lang="ru-RU" sz="9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>
                <a:lnSpc>
                  <a:spcPts val="900"/>
                </a:lnSpc>
                <a:defRPr sz="1200" b="1">
                  <a:solidFill>
                    <a:srgbClr val="17375E"/>
                  </a:solidFill>
                </a:defRPr>
              </a:pPr>
              <a:endParaRPr sz="1050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>
                <a:lnSpc>
                  <a:spcPts val="900"/>
                </a:lnSpc>
                <a:defRPr sz="1200" b="1">
                  <a:solidFill>
                    <a:srgbClr val="17375E"/>
                  </a:solidFill>
                </a:defRPr>
              </a:pPr>
              <a:r>
                <a:rPr lang="ru-RU" sz="900" b="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Непосредственно </a:t>
              </a:r>
              <a:r>
                <a:rPr lang="ru-RU" sz="900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производители</a:t>
              </a:r>
              <a:r>
                <a:rPr lang="ru-RU" sz="900" b="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поставляемой продукции (собственники или законные владельцы прав на использование технической документации на поставляемую продукцию) </a:t>
              </a:r>
            </a:p>
            <a:p>
              <a:pPr algn="just">
                <a:lnSpc>
                  <a:spcPts val="900"/>
                </a:lnSpc>
                <a:defRPr sz="1200" b="1">
                  <a:solidFill>
                    <a:srgbClr val="17375E"/>
                  </a:solidFill>
                </a:defRPr>
              </a:pPr>
              <a:endParaRPr lang="ru-RU" sz="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>
                <a:lnSpc>
                  <a:spcPts val="900"/>
                </a:lnSpc>
                <a:defRPr sz="1200" b="1">
                  <a:solidFill>
                    <a:srgbClr val="17375E"/>
                  </a:solidFill>
                </a:defRPr>
              </a:pPr>
              <a:r>
                <a:rPr lang="ru-RU" sz="900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Аффилированные лица производителей</a:t>
              </a:r>
              <a:r>
                <a:rPr lang="ru-RU" sz="900" b="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, признанные таковыми в соответствии с антимонопольным законодательством Российской Федерации </a:t>
              </a:r>
            </a:p>
            <a:p>
              <a:pPr algn="just">
                <a:lnSpc>
                  <a:spcPts val="900"/>
                </a:lnSpc>
                <a:defRPr sz="1200" b="1">
                  <a:solidFill>
                    <a:srgbClr val="17375E"/>
                  </a:solidFill>
                </a:defRPr>
              </a:pPr>
              <a:endParaRPr lang="ru-RU" sz="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>
                <a:lnSpc>
                  <a:spcPts val="900"/>
                </a:lnSpc>
                <a:defRPr sz="1200" b="1">
                  <a:solidFill>
                    <a:srgbClr val="17375E"/>
                  </a:solidFill>
                </a:defRPr>
              </a:pPr>
              <a:r>
                <a:rPr lang="ru-RU" sz="900" b="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Иные </a:t>
              </a:r>
              <a:r>
                <a:rPr lang="ru-RU" sz="900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уполномоченные лица</a:t>
              </a:r>
              <a:r>
                <a:rPr lang="ru-RU" sz="900" b="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, осуществляющие по договору с производителями или аффилированными лицами поставку продукции</a:t>
              </a:r>
            </a:p>
            <a:p>
              <a:pPr algn="just">
                <a:lnSpc>
                  <a:spcPts val="900"/>
                </a:lnSpc>
                <a:defRPr sz="1200" b="1">
                  <a:solidFill>
                    <a:srgbClr val="17375E"/>
                  </a:solidFill>
                </a:defRPr>
              </a:pPr>
              <a:endParaRPr lang="ru-RU" sz="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>
                <a:lnSpc>
                  <a:spcPts val="900"/>
                </a:lnSpc>
                <a:defRPr sz="1200" b="1">
                  <a:solidFill>
                    <a:srgbClr val="17375E"/>
                  </a:solidFill>
                </a:defRPr>
              </a:pPr>
              <a:endParaRPr lang="ru-RU" sz="9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>
                <a:lnSpc>
                  <a:spcPts val="900"/>
                </a:lnSpc>
                <a:defRPr sz="1200">
                  <a:solidFill>
                    <a:srgbClr val="17375E"/>
                  </a:solidFill>
                </a:defRPr>
              </a:pPr>
              <a:endParaRPr sz="900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6" name="Picture 13" descr="Picture 13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74519" y="1422119"/>
              <a:ext cx="108925" cy="13897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7" name="Picture 13" descr="Picture 13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74518" y="1989585"/>
              <a:ext cx="108925" cy="13897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8" name="Picture 13" descr="Picture 13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74517" y="2557896"/>
              <a:ext cx="108925" cy="138973"/>
            </a:xfrm>
            <a:prstGeom prst="rect">
              <a:avLst/>
            </a:prstGeom>
            <a:ln w="12700">
              <a:miter lim="400000"/>
            </a:ln>
          </p:spPr>
        </p:pic>
      </p:grpSp>
      <p:sp>
        <p:nvSpPr>
          <p:cNvPr id="20" name="TextBox 13"/>
          <p:cNvSpPr txBox="1"/>
          <p:nvPr/>
        </p:nvSpPr>
        <p:spPr>
          <a:xfrm>
            <a:off x="183445" y="3158365"/>
            <a:ext cx="3350169" cy="113107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just">
              <a:lnSpc>
                <a:spcPts val="900"/>
              </a:lnSpc>
              <a:defRPr sz="1200" b="1">
                <a:solidFill>
                  <a:srgbClr val="17375E"/>
                </a:solidFill>
              </a:defRPr>
            </a:pPr>
            <a:r>
              <a:rPr lang="ru-RU" sz="900" dirty="0" smtClean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Одно из условий предоставления компенсации</a:t>
            </a:r>
          </a:p>
          <a:p>
            <a:pPr algn="just">
              <a:lnSpc>
                <a:spcPts val="900"/>
              </a:lnSpc>
              <a:defRPr sz="1200" b="1">
                <a:solidFill>
                  <a:srgbClr val="17375E"/>
                </a:solidFill>
              </a:defRPr>
            </a:pPr>
            <a:endParaRPr lang="ru-RU" sz="9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ts val="900"/>
              </a:lnSpc>
              <a:defRPr sz="1200" b="1">
                <a:solidFill>
                  <a:srgbClr val="17375E"/>
                </a:solidFill>
              </a:defRPr>
            </a:pPr>
            <a:r>
              <a:rPr lang="ru-RU" sz="900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Претендовать на данную компенсацию могут производители (аффилированные лица, уполномоченные лица) поставляемой продукции, </a:t>
            </a:r>
            <a:r>
              <a:rPr lang="ru-RU" sz="9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коды ТН ВЭД </a:t>
            </a:r>
            <a:r>
              <a:rPr lang="ru-RU" sz="900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которой </a:t>
            </a:r>
            <a:r>
              <a:rPr lang="ru-RU" sz="9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включены</a:t>
            </a:r>
            <a:r>
              <a:rPr lang="ru-RU" sz="900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в перечень высокотехнологичной продукции, утвержденный в </a:t>
            </a:r>
            <a:r>
              <a:rPr lang="ru-RU" sz="9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приложении №2 Приказа</a:t>
            </a:r>
            <a:r>
              <a:rPr lang="ru-RU" sz="900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Минпромторга России </a:t>
            </a:r>
          </a:p>
          <a:p>
            <a:pPr algn="just">
              <a:lnSpc>
                <a:spcPts val="900"/>
              </a:lnSpc>
              <a:defRPr sz="1200" b="1">
                <a:solidFill>
                  <a:srgbClr val="17375E"/>
                </a:solidFill>
              </a:defRPr>
            </a:pPr>
            <a:r>
              <a:rPr lang="ru-RU" sz="900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от 23.06.2017 г. </a:t>
            </a:r>
            <a:r>
              <a:rPr lang="ru-RU" sz="9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№ 1993 </a:t>
            </a:r>
            <a:endParaRPr sz="9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5146252" y="1122510"/>
            <a:ext cx="3730841" cy="877163"/>
            <a:chOff x="494714" y="1448484"/>
            <a:chExt cx="3730841" cy="877163"/>
          </a:xfrm>
        </p:grpSpPr>
        <p:sp>
          <p:nvSpPr>
            <p:cNvPr id="22" name="TextBox 13"/>
            <p:cNvSpPr txBox="1"/>
            <p:nvPr/>
          </p:nvSpPr>
          <p:spPr>
            <a:xfrm>
              <a:off x="655074" y="1448484"/>
              <a:ext cx="3570481" cy="87716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 algn="r">
                <a:defRPr sz="1200" b="1">
                  <a:solidFill>
                    <a:srgbClr val="17375E"/>
                  </a:solidFill>
                </a:defRPr>
              </a:pPr>
              <a:r>
                <a:rPr sz="900" dirty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Объем </a:t>
              </a:r>
              <a:r>
                <a:rPr lang="ru-RU" sz="900" dirty="0" smtClean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компенсации</a:t>
              </a:r>
              <a:endParaRPr sz="900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>
                <a:defRPr sz="1200" b="1">
                  <a:solidFill>
                    <a:srgbClr val="17375E"/>
                  </a:solidFill>
                </a:defRPr>
              </a:pPr>
              <a:endParaRPr sz="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>
                <a:defRPr sz="1200" b="1">
                  <a:solidFill>
                    <a:srgbClr val="17375E"/>
                  </a:solidFill>
                </a:defRPr>
              </a:pPr>
              <a:r>
                <a:rPr sz="9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до </a:t>
              </a:r>
              <a:r>
                <a:rPr sz="9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80% </a:t>
              </a:r>
              <a:r>
                <a:rPr sz="900" b="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для </a:t>
              </a:r>
              <a:r>
                <a:rPr lang="ru-RU" sz="900" b="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всех </a:t>
              </a:r>
              <a:r>
                <a:rPr sz="900" b="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организаций,</a:t>
              </a:r>
              <a:r>
                <a:rPr lang="ru-RU" sz="900" b="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за исключением организаций автомобилестроения</a:t>
              </a:r>
              <a:endParaRPr sz="900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>
                <a:defRPr sz="1200" b="1">
                  <a:solidFill>
                    <a:srgbClr val="17375E"/>
                  </a:solidFill>
                </a:defRPr>
              </a:pPr>
              <a:endParaRPr lang="ru-RU" sz="9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>
                <a:defRPr sz="1200" b="1">
                  <a:solidFill>
                    <a:srgbClr val="17375E"/>
                  </a:solidFill>
                </a:defRPr>
              </a:pPr>
              <a:r>
                <a:rPr lang="ru-RU" sz="9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до 60% или 80</a:t>
              </a:r>
              <a:r>
                <a:rPr sz="9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% </a:t>
              </a:r>
              <a:r>
                <a:rPr sz="900" b="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для </a:t>
              </a:r>
              <a:r>
                <a:rPr sz="900" b="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организаций</a:t>
              </a:r>
              <a:r>
                <a:rPr lang="ru-RU" sz="900" b="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автомобилестроения</a:t>
              </a:r>
              <a:endParaRPr sz="900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23" name="Picture 13" descr="Picture 13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494714" y="1739172"/>
              <a:ext cx="118974" cy="151794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4" name="Picture 13" descr="Picture 13"/>
            <p:cNvPicPr>
              <a:picLocks noChangeAspect="1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494714" y="2139920"/>
              <a:ext cx="118974" cy="151794"/>
            </a:xfrm>
            <a:prstGeom prst="rect">
              <a:avLst/>
            </a:prstGeom>
            <a:ln w="12700">
              <a:miter lim="400000"/>
            </a:ln>
          </p:spPr>
        </p:pic>
      </p:grpSp>
      <p:cxnSp>
        <p:nvCxnSpPr>
          <p:cNvPr id="26" name="Прямая соединительная линия 25"/>
          <p:cNvCxnSpPr/>
          <p:nvPr/>
        </p:nvCxnSpPr>
        <p:spPr>
          <a:xfrm flipH="1">
            <a:off x="3887276" y="1232111"/>
            <a:ext cx="10560" cy="3740821"/>
          </a:xfrm>
          <a:prstGeom prst="line">
            <a:avLst/>
          </a:prstGeom>
          <a:noFill/>
          <a:ln w="12700" cap="flat">
            <a:solidFill>
              <a:schemeClr val="bg1">
                <a:lumMod val="75000"/>
              </a:schemeClr>
            </a:solidFill>
            <a:prstDash val="dash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5" name="Рисунок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3713" y="105883"/>
            <a:ext cx="531859" cy="388257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53"/>
          <p:cNvSpPr txBox="1"/>
          <p:nvPr/>
        </p:nvSpPr>
        <p:spPr>
          <a:xfrm>
            <a:off x="337469" y="171101"/>
            <a:ext cx="2189948" cy="214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900" b="1">
                <a:solidFill>
                  <a:srgbClr val="1B5FA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РОССИЙСКИЙ ЭКСПОРТНЫЙ ЦЕНТР</a:t>
            </a:r>
          </a:p>
        </p:txBody>
      </p:sp>
      <p:sp>
        <p:nvSpPr>
          <p:cNvPr id="9" name="Прямоугольник 2"/>
          <p:cNvSpPr/>
          <p:nvPr/>
        </p:nvSpPr>
        <p:spPr>
          <a:xfrm flipV="1">
            <a:off x="-1" y="253787"/>
            <a:ext cx="366891" cy="92719"/>
          </a:xfrm>
          <a:prstGeom prst="rect">
            <a:avLst/>
          </a:prstGeom>
          <a:solidFill>
            <a:srgbClr val="1B5FAE"/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0" name="TextBox 4"/>
          <p:cNvSpPr txBox="1"/>
          <p:nvPr/>
        </p:nvSpPr>
        <p:spPr>
          <a:xfrm>
            <a:off x="6315138" y="4763889"/>
            <a:ext cx="2474303" cy="214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>
              <a:defRPr sz="900">
                <a:solidFill>
                  <a:srgbClr val="1B5FA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НЕФИНАНСОВАЯ ПОДДЕРЖКА ЭКСПОРТА</a:t>
            </a:r>
          </a:p>
        </p:txBody>
      </p:sp>
      <p:sp>
        <p:nvSpPr>
          <p:cNvPr id="11" name="Прямоугольник 3"/>
          <p:cNvSpPr/>
          <p:nvPr/>
        </p:nvSpPr>
        <p:spPr>
          <a:xfrm flipV="1">
            <a:off x="8789441" y="4824881"/>
            <a:ext cx="366890" cy="92718"/>
          </a:xfrm>
          <a:prstGeom prst="rect">
            <a:avLst/>
          </a:prstGeom>
          <a:solidFill>
            <a:srgbClr val="1B5FAE"/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989967" y="4947595"/>
            <a:ext cx="118852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6</a:t>
            </a:r>
            <a:endParaRPr kumimoji="0" lang="ru-RU" sz="1000" b="0" i="0" u="none" strike="noStrike" cap="none" spc="0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sp>
        <p:nvSpPr>
          <p:cNvPr id="13" name="TextBox 62"/>
          <p:cNvSpPr txBox="1"/>
          <p:nvPr/>
        </p:nvSpPr>
        <p:spPr>
          <a:xfrm>
            <a:off x="183444" y="415566"/>
            <a:ext cx="6783044" cy="4154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2000"/>
            </a:pPr>
            <a:r>
              <a:rPr lang="ru-RU" sz="1050" b="1" dirty="0">
                <a:solidFill>
                  <a:srgbClr val="0521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СПЕЦИАЛЬНАЯ ПРОГРАММА </a:t>
            </a:r>
            <a:r>
              <a:rPr lang="ru-RU" sz="1050" b="1" dirty="0" smtClean="0">
                <a:solidFill>
                  <a:srgbClr val="0521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ПО КОМПЕНСАЦИИ ЧАСТИ ЗАТРАТ НА ТРАНСПОРТИРОВКУ СЕЛЬСКОХОЗЯЙСТВЕННОЙ И ПРОДОВОЛЬСТВЕННОЙ ПРОДУКЦИИ</a:t>
            </a:r>
            <a:endParaRPr lang="ru-RU" sz="1050" b="1" dirty="0">
              <a:solidFill>
                <a:srgbClr val="05214B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</p:txBody>
      </p:sp>
      <p:sp>
        <p:nvSpPr>
          <p:cNvPr id="14" name="TextBox 3"/>
          <p:cNvSpPr txBox="1"/>
          <p:nvPr/>
        </p:nvSpPr>
        <p:spPr>
          <a:xfrm>
            <a:off x="183444" y="805343"/>
            <a:ext cx="3835250" cy="190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just">
              <a:lnSpc>
                <a:spcPct val="80000"/>
              </a:lnSpc>
              <a:defRPr sz="1200" b="1">
                <a:solidFill>
                  <a:srgbClr val="FF0000"/>
                </a:solidFill>
              </a:defRPr>
            </a:lvl1pPr>
          </a:lstStyle>
          <a:p>
            <a:r>
              <a:rPr sz="800" i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Постановление </a:t>
            </a:r>
            <a:r>
              <a:rPr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Правительства</a:t>
            </a:r>
            <a:r>
              <a:rPr lang="ru-RU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РФ</a:t>
            </a:r>
            <a:r>
              <a:rPr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800" i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от </a:t>
            </a:r>
            <a:r>
              <a:rPr lang="ru-RU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15</a:t>
            </a:r>
            <a:r>
              <a:rPr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lang="ru-RU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09</a:t>
            </a:r>
            <a:r>
              <a:rPr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.201</a:t>
            </a:r>
            <a:r>
              <a:rPr lang="ru-RU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</a:t>
            </a:r>
            <a:r>
              <a:rPr lang="en-US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г.</a:t>
            </a:r>
            <a:r>
              <a:rPr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№</a:t>
            </a:r>
            <a:r>
              <a:rPr lang="ru-RU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1104 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87596" y="1172395"/>
            <a:ext cx="3446018" cy="1866729"/>
            <a:chOff x="87596" y="1172395"/>
            <a:chExt cx="3446018" cy="1866729"/>
          </a:xfrm>
        </p:grpSpPr>
        <p:sp>
          <p:nvSpPr>
            <p:cNvPr id="15" name="TextBox 13"/>
            <p:cNvSpPr txBox="1"/>
            <p:nvPr/>
          </p:nvSpPr>
          <p:spPr>
            <a:xfrm>
              <a:off x="183445" y="1172395"/>
              <a:ext cx="3350169" cy="186672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 algn="just">
                <a:lnSpc>
                  <a:spcPts val="1400"/>
                </a:lnSpc>
                <a:defRPr sz="1200" b="1">
                  <a:solidFill>
                    <a:srgbClr val="17375E"/>
                  </a:solidFill>
                </a:defRPr>
              </a:pPr>
              <a:r>
                <a:rPr lang="ru-RU" sz="900" dirty="0" smtClean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Получатели компенсации</a:t>
              </a:r>
              <a:endParaRPr lang="ru-RU" sz="9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>
                <a:lnSpc>
                  <a:spcPts val="1400"/>
                </a:lnSpc>
                <a:defRPr sz="1200" b="1">
                  <a:solidFill>
                    <a:srgbClr val="17375E"/>
                  </a:solidFill>
                </a:defRPr>
              </a:pPr>
              <a:endParaRPr sz="1050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>
                <a:lnSpc>
                  <a:spcPts val="1400"/>
                </a:lnSpc>
                <a:defRPr sz="1200" b="1">
                  <a:solidFill>
                    <a:srgbClr val="17375E"/>
                  </a:solidFill>
                </a:defRPr>
              </a:pPr>
              <a:r>
                <a:rPr lang="ru-RU" sz="900" b="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Российские организации или индивидуальные предприниматели, являющиеся производителями либо поставщиками продукции, коды ТН ВЭД которой включены в приложение №1 к Правилам предоставления субсидии (утв. ПП Ф № 1104)</a:t>
              </a:r>
            </a:p>
            <a:p>
              <a:pPr algn="just">
                <a:lnSpc>
                  <a:spcPts val="1400"/>
                </a:lnSpc>
                <a:defRPr sz="1200" b="1">
                  <a:solidFill>
                    <a:srgbClr val="17375E"/>
                  </a:solidFill>
                </a:defRPr>
              </a:pPr>
              <a:endParaRPr lang="ru-RU" sz="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>
                <a:lnSpc>
                  <a:spcPts val="1400"/>
                </a:lnSpc>
                <a:defRPr sz="1200" b="1">
                  <a:solidFill>
                    <a:srgbClr val="17375E"/>
                  </a:solidFill>
                </a:defRPr>
              </a:pPr>
              <a:endParaRPr lang="ru-RU" sz="9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>
                <a:lnSpc>
                  <a:spcPts val="1400"/>
                </a:lnSpc>
                <a:defRPr sz="1200">
                  <a:solidFill>
                    <a:srgbClr val="17375E"/>
                  </a:solidFill>
                </a:defRPr>
              </a:pPr>
              <a:endParaRPr sz="900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6" name="Picture 13" descr="Picture 1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87596" y="1589961"/>
              <a:ext cx="108925" cy="138973"/>
            </a:xfrm>
            <a:prstGeom prst="rect">
              <a:avLst/>
            </a:prstGeom>
            <a:ln w="12700">
              <a:miter lim="400000"/>
            </a:ln>
          </p:spPr>
        </p:pic>
      </p:grpSp>
      <p:cxnSp>
        <p:nvCxnSpPr>
          <p:cNvPr id="26" name="Прямая соединительная линия 25"/>
          <p:cNvCxnSpPr/>
          <p:nvPr/>
        </p:nvCxnSpPr>
        <p:spPr>
          <a:xfrm flipH="1">
            <a:off x="3887276" y="1232111"/>
            <a:ext cx="10560" cy="3740821"/>
          </a:xfrm>
          <a:prstGeom prst="line">
            <a:avLst/>
          </a:prstGeom>
          <a:noFill/>
          <a:ln w="12700" cap="flat">
            <a:solidFill>
              <a:schemeClr val="bg1">
                <a:lumMod val="75000"/>
              </a:schemeClr>
            </a:solidFill>
            <a:prstDash val="dash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12" y="2712273"/>
            <a:ext cx="3794502" cy="231968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36753" y="1682509"/>
            <a:ext cx="5084210" cy="252541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3713" y="105883"/>
            <a:ext cx="531859" cy="388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08261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33" y="2573270"/>
            <a:ext cx="4199830" cy="2542885"/>
          </a:xfrm>
          <a:prstGeom prst="rect">
            <a:avLst/>
          </a:prstGeom>
        </p:spPr>
      </p:pic>
      <p:sp>
        <p:nvSpPr>
          <p:cNvPr id="11" name="TextBox 53"/>
          <p:cNvSpPr txBox="1"/>
          <p:nvPr/>
        </p:nvSpPr>
        <p:spPr>
          <a:xfrm>
            <a:off x="337469" y="171101"/>
            <a:ext cx="2189948" cy="214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900" b="1">
                <a:solidFill>
                  <a:srgbClr val="1B5FA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РОССИЙСКИЙ ЭКСПОРТНЫЙ ЦЕНТР</a:t>
            </a:r>
          </a:p>
        </p:txBody>
      </p:sp>
      <p:sp>
        <p:nvSpPr>
          <p:cNvPr id="12" name="Прямоугольник 2"/>
          <p:cNvSpPr/>
          <p:nvPr/>
        </p:nvSpPr>
        <p:spPr>
          <a:xfrm flipV="1">
            <a:off x="-1" y="253787"/>
            <a:ext cx="366891" cy="92719"/>
          </a:xfrm>
          <a:prstGeom prst="rect">
            <a:avLst/>
          </a:prstGeom>
          <a:solidFill>
            <a:srgbClr val="1B5FAE"/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3" name="TextBox 4"/>
          <p:cNvSpPr txBox="1"/>
          <p:nvPr/>
        </p:nvSpPr>
        <p:spPr>
          <a:xfrm>
            <a:off x="6315952" y="4843600"/>
            <a:ext cx="2474303" cy="214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>
              <a:defRPr sz="900">
                <a:solidFill>
                  <a:srgbClr val="1B5FA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НЕФИНАНСОВАЯ ПОДДЕРЖКА ЭКСПОРТА</a:t>
            </a:r>
          </a:p>
        </p:txBody>
      </p:sp>
      <p:sp>
        <p:nvSpPr>
          <p:cNvPr id="14" name="Прямоугольник 3"/>
          <p:cNvSpPr/>
          <p:nvPr/>
        </p:nvSpPr>
        <p:spPr>
          <a:xfrm flipV="1">
            <a:off x="8790255" y="4904592"/>
            <a:ext cx="366890" cy="92718"/>
          </a:xfrm>
          <a:prstGeom prst="rect">
            <a:avLst/>
          </a:prstGeom>
          <a:solidFill>
            <a:srgbClr val="1B5FAE"/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5" name="TextBox 62"/>
          <p:cNvSpPr txBox="1"/>
          <p:nvPr/>
        </p:nvSpPr>
        <p:spPr>
          <a:xfrm>
            <a:off x="183444" y="415566"/>
            <a:ext cx="5266845" cy="4154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2000"/>
            </a:pPr>
            <a:r>
              <a:rPr lang="ru-RU" sz="1050" b="1" dirty="0">
                <a:solidFill>
                  <a:srgbClr val="0521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СПЕЦИАЛЬНАЯ ПРОГРАММА </a:t>
            </a:r>
            <a:r>
              <a:rPr lang="ru-RU" sz="1050" b="1" dirty="0" smtClean="0">
                <a:solidFill>
                  <a:srgbClr val="0521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ПО КОМПЕНСАЦИИ ЧАСТИ ЗАТРАТ НА ПАТЕНТОВАНИЕ ЗА РУБЕЖОМ</a:t>
            </a:r>
            <a:endParaRPr lang="ru-RU" sz="1050" b="1" dirty="0">
              <a:solidFill>
                <a:srgbClr val="05214B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</p:txBody>
      </p:sp>
      <p:sp>
        <p:nvSpPr>
          <p:cNvPr id="16" name="TextBox 3"/>
          <p:cNvSpPr txBox="1"/>
          <p:nvPr/>
        </p:nvSpPr>
        <p:spPr>
          <a:xfrm>
            <a:off x="183444" y="805343"/>
            <a:ext cx="3835250" cy="190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just">
              <a:lnSpc>
                <a:spcPct val="80000"/>
              </a:lnSpc>
              <a:defRPr sz="1200" b="1">
                <a:solidFill>
                  <a:srgbClr val="FF0000"/>
                </a:solidFill>
              </a:defRPr>
            </a:lvl1pPr>
          </a:lstStyle>
          <a:p>
            <a:r>
              <a:rPr sz="800" i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Постановление </a:t>
            </a:r>
            <a:r>
              <a:rPr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Правительства</a:t>
            </a:r>
            <a:r>
              <a:rPr lang="ru-RU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РФ</a:t>
            </a:r>
            <a:r>
              <a:rPr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800" i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от </a:t>
            </a:r>
            <a:r>
              <a:rPr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ru-RU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5</a:t>
            </a:r>
            <a:r>
              <a:rPr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.12.2016</a:t>
            </a:r>
            <a:r>
              <a:rPr lang="en-US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г.</a:t>
            </a:r>
            <a:r>
              <a:rPr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800" i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№</a:t>
            </a:r>
            <a:r>
              <a:rPr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13</a:t>
            </a:r>
            <a:r>
              <a:rPr lang="ru-RU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6</a:t>
            </a:r>
            <a:r>
              <a:rPr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8</a:t>
            </a:r>
            <a:endParaRPr sz="800" i="1" dirty="0">
              <a:solidFill>
                <a:schemeClr val="accent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3734807" y="731804"/>
            <a:ext cx="5300885" cy="1880173"/>
            <a:chOff x="185515" y="998402"/>
            <a:chExt cx="5300885" cy="1880173"/>
          </a:xfrm>
        </p:grpSpPr>
        <p:grpSp>
          <p:nvGrpSpPr>
            <p:cNvPr id="17" name="Группа 16"/>
            <p:cNvGrpSpPr/>
            <p:nvPr/>
          </p:nvGrpSpPr>
          <p:grpSpPr>
            <a:xfrm>
              <a:off x="185515" y="1285831"/>
              <a:ext cx="2999388" cy="1592744"/>
              <a:chOff x="479216" y="1452756"/>
              <a:chExt cx="3262081" cy="1592744"/>
            </a:xfrm>
          </p:grpSpPr>
          <p:sp>
            <p:nvSpPr>
              <p:cNvPr id="18" name="TextBox 13"/>
              <p:cNvSpPr txBox="1"/>
              <p:nvPr/>
            </p:nvSpPr>
            <p:spPr>
              <a:xfrm>
                <a:off x="613689" y="1452756"/>
                <a:ext cx="3127608" cy="1592744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45719" rIns="45719">
                <a:spAutoFit/>
              </a:bodyPr>
              <a:lstStyle/>
              <a:p>
                <a:pPr algn="just">
                  <a:lnSpc>
                    <a:spcPts val="900"/>
                  </a:lnSpc>
                  <a:defRPr sz="1200" b="1">
                    <a:solidFill>
                      <a:srgbClr val="17375E"/>
                    </a:solidFill>
                  </a:defRPr>
                </a:pPr>
                <a:r>
                  <a:rPr sz="900" dirty="0">
                    <a:solidFill>
                      <a:schemeClr val="accent2">
                        <a:lumMod val="7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Объем </a:t>
                </a:r>
                <a:r>
                  <a:rPr lang="ru-RU" sz="900" dirty="0" smtClean="0">
                    <a:solidFill>
                      <a:schemeClr val="accent2">
                        <a:lumMod val="75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компенсации</a:t>
                </a:r>
                <a:endParaRPr lang="ru-RU" sz="9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just">
                  <a:lnSpc>
                    <a:spcPts val="900"/>
                  </a:lnSpc>
                  <a:defRPr sz="1200" b="1">
                    <a:solidFill>
                      <a:srgbClr val="17375E"/>
                    </a:solidFill>
                  </a:defRPr>
                </a:pPr>
                <a:endParaRPr sz="1050" b="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just">
                  <a:lnSpc>
                    <a:spcPts val="900"/>
                  </a:lnSpc>
                  <a:defRPr sz="1200" b="1">
                    <a:solidFill>
                      <a:srgbClr val="17375E"/>
                    </a:solidFill>
                  </a:defRPr>
                </a:pPr>
                <a:r>
                  <a:rPr lang="ru-RU" sz="900" b="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Международная заявка РСТ</a:t>
                </a:r>
              </a:p>
              <a:p>
                <a:pPr algn="just">
                  <a:lnSpc>
                    <a:spcPts val="900"/>
                  </a:lnSpc>
                  <a:defRPr sz="1200" b="1">
                    <a:solidFill>
                      <a:srgbClr val="17375E"/>
                    </a:solidFill>
                  </a:defRPr>
                </a:pPr>
                <a:endParaRPr lang="ru-RU" sz="9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just">
                  <a:lnSpc>
                    <a:spcPts val="900"/>
                  </a:lnSpc>
                  <a:defRPr sz="1200" b="1">
                    <a:solidFill>
                      <a:srgbClr val="17375E"/>
                    </a:solidFill>
                  </a:defRPr>
                </a:pPr>
                <a:r>
                  <a:rPr lang="ru-RU" sz="900" b="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Заявка в зарубежное национальное/региональное патентное ведомство (изобретение, полезная модель, промышленный образец, товарный знак)</a:t>
                </a:r>
                <a:endParaRPr sz="900" b="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just">
                  <a:lnSpc>
                    <a:spcPts val="900"/>
                  </a:lnSpc>
                  <a:defRPr sz="1200">
                    <a:solidFill>
                      <a:srgbClr val="17375E"/>
                    </a:solidFill>
                  </a:defRPr>
                </a:pPr>
                <a:endParaRPr lang="ru-RU" sz="700" b="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just">
                  <a:lnSpc>
                    <a:spcPts val="900"/>
                  </a:lnSpc>
                  <a:defRPr sz="1200">
                    <a:solidFill>
                      <a:srgbClr val="17375E"/>
                    </a:solidFill>
                  </a:defRPr>
                </a:pPr>
                <a:r>
                  <a:rPr lang="ru-RU" sz="900" dirty="0" smtClean="0"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Заявка на международную регистрацию товарного знака в соответствии с Мадридским соглашением/Протоколом</a:t>
                </a:r>
                <a:endParaRPr lang="ru-RU" sz="9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just">
                  <a:lnSpc>
                    <a:spcPts val="900"/>
                  </a:lnSpc>
                  <a:defRPr sz="1200">
                    <a:solidFill>
                      <a:srgbClr val="17375E"/>
                    </a:solidFill>
                  </a:defRPr>
                </a:pPr>
                <a:endParaRPr sz="900" b="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pic>
            <p:nvPicPr>
              <p:cNvPr id="19" name="Picture 13" descr="Picture 13"/>
              <p:cNvPicPr>
                <a:picLocks noChangeAspect="1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479216" y="1695910"/>
                <a:ext cx="118974" cy="151794"/>
              </a:xfrm>
              <a:prstGeom prst="rect">
                <a:avLst/>
              </a:prstGeom>
              <a:ln w="12700">
                <a:miter lim="400000"/>
              </a:ln>
            </p:spPr>
          </p:pic>
          <p:pic>
            <p:nvPicPr>
              <p:cNvPr id="20" name="Picture 13" descr="Picture 13"/>
              <p:cNvPicPr>
                <a:picLocks noChangeAspect="1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479216" y="1946200"/>
                <a:ext cx="118974" cy="151794"/>
              </a:xfrm>
              <a:prstGeom prst="rect">
                <a:avLst/>
              </a:prstGeom>
              <a:ln w="12700">
                <a:miter lim="400000"/>
              </a:ln>
            </p:spPr>
          </p:pic>
          <p:pic>
            <p:nvPicPr>
              <p:cNvPr id="21" name="Picture 13" descr="Picture 13"/>
              <p:cNvPicPr>
                <a:picLocks noChangeAspect="1"/>
              </p:cNvPicPr>
              <p:nvPr/>
            </p:nvPicPr>
            <p:blipFill>
              <a:blip r:embed="rId3">
                <a:extLst/>
              </a:blip>
              <a:stretch>
                <a:fillRect/>
              </a:stretch>
            </p:blipFill>
            <p:spPr>
              <a:xfrm>
                <a:off x="479216" y="2499217"/>
                <a:ext cx="118974" cy="151794"/>
              </a:xfrm>
              <a:prstGeom prst="rect">
                <a:avLst/>
              </a:prstGeom>
              <a:ln w="12700">
                <a:miter lim="400000"/>
              </a:ln>
            </p:spPr>
          </p:pic>
        </p:grpSp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52812" y="998402"/>
              <a:ext cx="2033588" cy="528364"/>
            </a:xfrm>
            <a:prstGeom prst="rect">
              <a:avLst/>
            </a:prstGeom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452812" y="1484681"/>
              <a:ext cx="1237604" cy="237447"/>
            </a:xfrm>
            <a:prstGeom prst="rect">
              <a:avLst/>
            </a:prstGeom>
          </p:spPr>
        </p:pic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675" y="1902386"/>
              <a:ext cx="1104174" cy="260219"/>
            </a:xfrm>
            <a:prstGeom prst="rect">
              <a:avLst/>
            </a:prstGeom>
          </p:spPr>
        </p:pic>
        <p:pic>
          <p:nvPicPr>
            <p:cNvPr id="25" name="Рисунок 2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419675" y="2342136"/>
              <a:ext cx="1104174" cy="260219"/>
            </a:xfrm>
            <a:prstGeom prst="rect">
              <a:avLst/>
            </a:prstGeom>
          </p:spPr>
        </p:pic>
      </p:grpSp>
      <p:sp>
        <p:nvSpPr>
          <p:cNvPr id="27" name="TextBox 13"/>
          <p:cNvSpPr txBox="1"/>
          <p:nvPr/>
        </p:nvSpPr>
        <p:spPr>
          <a:xfrm>
            <a:off x="170714" y="1094660"/>
            <a:ext cx="3184669" cy="90024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lnSpc>
                <a:spcPts val="900"/>
              </a:lnSpc>
              <a:defRPr sz="1200" b="1">
                <a:solidFill>
                  <a:srgbClr val="17375E"/>
                </a:solidFill>
              </a:defRPr>
            </a:pPr>
            <a:r>
              <a:rPr lang="ru-RU" sz="900" dirty="0" smtClean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Получатели компенсации</a:t>
            </a:r>
            <a:endParaRPr lang="ru-RU" sz="9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ts val="900"/>
              </a:lnSpc>
              <a:defRPr sz="1200" b="1">
                <a:solidFill>
                  <a:srgbClr val="17375E"/>
                </a:solidFill>
              </a:defRPr>
            </a:pPr>
            <a:endParaRPr sz="105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ts val="900"/>
              </a:lnSpc>
              <a:defRPr sz="1200" b="1">
                <a:solidFill>
                  <a:srgbClr val="17375E"/>
                </a:solidFill>
              </a:defRPr>
            </a:pPr>
            <a:r>
              <a:rPr lang="ru-RU" sz="900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Юридические лица, зарегистрированные на территории РФ и производящие товары, услуги, работы и технологии, в состав которых входят объекты интеллектуальной собственности</a:t>
            </a:r>
            <a:endParaRPr lang="ru-RU" sz="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>
              <a:lnSpc>
                <a:spcPts val="900"/>
              </a:lnSpc>
              <a:defRPr sz="1200">
                <a:solidFill>
                  <a:srgbClr val="17375E"/>
                </a:solidFill>
              </a:defRPr>
            </a:pPr>
            <a:endParaRPr sz="9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123986" y="2533973"/>
            <a:ext cx="8888459" cy="0"/>
          </a:xfrm>
          <a:prstGeom prst="line">
            <a:avLst/>
          </a:prstGeom>
          <a:noFill/>
          <a:ln w="12700" cap="flat">
            <a:solidFill>
              <a:schemeClr val="bg1">
                <a:lumMod val="85000"/>
              </a:schemeClr>
            </a:solidFill>
            <a:prstDash val="dash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3" name="Рисунок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31798" y="2700335"/>
            <a:ext cx="4912202" cy="2009047"/>
          </a:xfrm>
          <a:prstGeom prst="rect">
            <a:avLst/>
          </a:prstGeom>
        </p:spPr>
      </p:pic>
      <p:cxnSp>
        <p:nvCxnSpPr>
          <p:cNvPr id="34" name="Прямая соединительная линия 33"/>
          <p:cNvCxnSpPr/>
          <p:nvPr/>
        </p:nvCxnSpPr>
        <p:spPr>
          <a:xfrm>
            <a:off x="4185304" y="2700335"/>
            <a:ext cx="19682" cy="2272597"/>
          </a:xfrm>
          <a:prstGeom prst="line">
            <a:avLst/>
          </a:prstGeom>
          <a:noFill/>
          <a:ln w="12700" cap="flat">
            <a:solidFill>
              <a:schemeClr val="bg1">
                <a:lumMod val="75000"/>
              </a:schemeClr>
            </a:solidFill>
            <a:prstDash val="dash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6" name="TextBox 35"/>
          <p:cNvSpPr txBox="1"/>
          <p:nvPr/>
        </p:nvSpPr>
        <p:spPr>
          <a:xfrm>
            <a:off x="8989967" y="4947595"/>
            <a:ext cx="118852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4</a:t>
            </a:r>
            <a:endParaRPr kumimoji="0" lang="ru-RU" sz="1000" b="0" i="0" u="none" strike="noStrike" cap="none" spc="0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553713" y="105883"/>
            <a:ext cx="531859" cy="388257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1480" y="2310347"/>
            <a:ext cx="4892520" cy="2602027"/>
          </a:xfrm>
          <a:prstGeom prst="rect">
            <a:avLst/>
          </a:prstGeom>
        </p:spPr>
      </p:pic>
      <p:sp>
        <p:nvSpPr>
          <p:cNvPr id="659" name="TextBox 3"/>
          <p:cNvSpPr txBox="1"/>
          <p:nvPr/>
        </p:nvSpPr>
        <p:spPr>
          <a:xfrm>
            <a:off x="183444" y="851837"/>
            <a:ext cx="3835250" cy="190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just">
              <a:lnSpc>
                <a:spcPct val="80000"/>
              </a:lnSpc>
              <a:defRPr sz="1200" b="1">
                <a:solidFill>
                  <a:srgbClr val="FF0000"/>
                </a:solidFill>
              </a:defRPr>
            </a:lvl1pPr>
          </a:lstStyle>
          <a:p>
            <a:r>
              <a:rPr sz="800" i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Постановление </a:t>
            </a:r>
            <a:r>
              <a:rPr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Правительства</a:t>
            </a:r>
            <a:r>
              <a:rPr lang="ru-RU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РФ</a:t>
            </a:r>
            <a:r>
              <a:rPr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800" i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от </a:t>
            </a:r>
            <a:r>
              <a:rPr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17.12.2016</a:t>
            </a:r>
            <a:r>
              <a:rPr lang="en-US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г.</a:t>
            </a:r>
            <a:r>
              <a:rPr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800" i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№1388</a:t>
            </a:r>
          </a:p>
        </p:txBody>
      </p:sp>
      <p:sp>
        <p:nvSpPr>
          <p:cNvPr id="8" name="TextBox 53"/>
          <p:cNvSpPr txBox="1"/>
          <p:nvPr/>
        </p:nvSpPr>
        <p:spPr>
          <a:xfrm>
            <a:off x="337469" y="171101"/>
            <a:ext cx="2189948" cy="214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900" b="1">
                <a:solidFill>
                  <a:srgbClr val="1B5FA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РОССИЙСКИЙ ЭКСПОРТНЫЙ ЦЕНТР</a:t>
            </a:r>
          </a:p>
        </p:txBody>
      </p:sp>
      <p:sp>
        <p:nvSpPr>
          <p:cNvPr id="9" name="Прямоугольник 2"/>
          <p:cNvSpPr/>
          <p:nvPr/>
        </p:nvSpPr>
        <p:spPr>
          <a:xfrm flipV="1">
            <a:off x="-1" y="253787"/>
            <a:ext cx="366891" cy="92719"/>
          </a:xfrm>
          <a:prstGeom prst="rect">
            <a:avLst/>
          </a:prstGeom>
          <a:solidFill>
            <a:srgbClr val="1B5FAE"/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0" name="TextBox 4"/>
          <p:cNvSpPr txBox="1"/>
          <p:nvPr/>
        </p:nvSpPr>
        <p:spPr>
          <a:xfrm>
            <a:off x="6344481" y="4758230"/>
            <a:ext cx="2474303" cy="214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>
              <a:defRPr sz="900">
                <a:solidFill>
                  <a:srgbClr val="1B5FA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НЕФИНАНСОВАЯ ПОДДЕРЖКА ЭКСПОРТА</a:t>
            </a:r>
          </a:p>
        </p:txBody>
      </p:sp>
      <p:sp>
        <p:nvSpPr>
          <p:cNvPr id="11" name="Прямоугольник 3"/>
          <p:cNvSpPr/>
          <p:nvPr/>
        </p:nvSpPr>
        <p:spPr>
          <a:xfrm flipV="1">
            <a:off x="8789441" y="4824881"/>
            <a:ext cx="366890" cy="92718"/>
          </a:xfrm>
          <a:prstGeom prst="rect">
            <a:avLst/>
          </a:prstGeom>
          <a:solidFill>
            <a:srgbClr val="1B5FAE"/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3713" y="105883"/>
            <a:ext cx="531859" cy="388257"/>
          </a:xfrm>
          <a:prstGeom prst="rect">
            <a:avLst/>
          </a:prstGeom>
        </p:spPr>
      </p:pic>
      <p:sp>
        <p:nvSpPr>
          <p:cNvPr id="13" name="TextBox 62"/>
          <p:cNvSpPr txBox="1"/>
          <p:nvPr/>
        </p:nvSpPr>
        <p:spPr>
          <a:xfrm>
            <a:off x="183444" y="415566"/>
            <a:ext cx="5266845" cy="4154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2000"/>
            </a:pPr>
            <a:r>
              <a:rPr lang="ru-RU" sz="1050" b="1" dirty="0">
                <a:solidFill>
                  <a:srgbClr val="0521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СПЕЦИАЛЬНАЯ ПРОГРАММА ПОДДЕРЖКИ СЕРТИФИКАЦИИ И ОМОЛОГАЦИИ НА ВНЕШНИХ РЫНКАХ</a:t>
            </a:r>
          </a:p>
        </p:txBody>
      </p:sp>
      <p:grpSp>
        <p:nvGrpSpPr>
          <p:cNvPr id="15" name="Группа 14"/>
          <p:cNvGrpSpPr/>
          <p:nvPr/>
        </p:nvGrpSpPr>
        <p:grpSpPr>
          <a:xfrm>
            <a:off x="185515" y="1061110"/>
            <a:ext cx="3970102" cy="2054409"/>
            <a:chOff x="479216" y="1452756"/>
            <a:chExt cx="4317812" cy="2054409"/>
          </a:xfrm>
        </p:grpSpPr>
        <p:sp>
          <p:nvSpPr>
            <p:cNvPr id="16" name="TextBox 13"/>
            <p:cNvSpPr txBox="1"/>
            <p:nvPr/>
          </p:nvSpPr>
          <p:spPr>
            <a:xfrm>
              <a:off x="613688" y="1452756"/>
              <a:ext cx="4183340" cy="2054409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 algn="just">
                <a:lnSpc>
                  <a:spcPts val="900"/>
                </a:lnSpc>
                <a:defRPr sz="1200" b="1">
                  <a:solidFill>
                    <a:srgbClr val="17375E"/>
                  </a:solidFill>
                </a:defRPr>
              </a:pPr>
              <a:r>
                <a:rPr sz="900" dirty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Объем </a:t>
              </a:r>
              <a:r>
                <a:rPr lang="ru-RU" sz="900" dirty="0" smtClean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компенсации</a:t>
              </a:r>
              <a:endParaRPr lang="ru-RU" sz="9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>
                <a:lnSpc>
                  <a:spcPts val="900"/>
                </a:lnSpc>
                <a:defRPr sz="1200" b="1">
                  <a:solidFill>
                    <a:srgbClr val="17375E"/>
                  </a:solidFill>
                </a:defRPr>
              </a:pPr>
              <a:endParaRPr sz="1050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>
                <a:lnSpc>
                  <a:spcPts val="900"/>
                </a:lnSpc>
                <a:defRPr sz="1200" b="1">
                  <a:solidFill>
                    <a:srgbClr val="17375E"/>
                  </a:solidFill>
                </a:defRPr>
              </a:pPr>
              <a:r>
                <a:rPr lang="ru-RU" sz="9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9</a:t>
              </a:r>
              <a:r>
                <a:rPr sz="9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0%</a:t>
              </a:r>
              <a:r>
                <a:rPr lang="ru-RU" sz="9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</a:t>
              </a:r>
              <a:r>
                <a:rPr lang="ru-RU" sz="900" b="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комплекс работ (мероприятий), осуществляемых в целях оценки соответствия высокотехнологичной продукции обязательным требованиям, предъявляемым на внешних рынках </a:t>
              </a:r>
            </a:p>
            <a:p>
              <a:pPr algn="just">
                <a:lnSpc>
                  <a:spcPts val="900"/>
                </a:lnSpc>
                <a:defRPr sz="1200" b="1">
                  <a:solidFill>
                    <a:srgbClr val="17375E"/>
                  </a:solidFill>
                </a:defRPr>
              </a:pPr>
              <a:endParaRPr lang="ru-RU" sz="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>
                <a:lnSpc>
                  <a:spcPts val="900"/>
                </a:lnSpc>
                <a:defRPr sz="1200" b="1">
                  <a:solidFill>
                    <a:srgbClr val="17375E"/>
                  </a:solidFill>
                </a:defRPr>
              </a:pPr>
              <a:r>
                <a:rPr lang="ru-RU" sz="900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90%  </a:t>
              </a:r>
              <a:r>
                <a:rPr lang="ru-RU" sz="900" b="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оценка соответствия систем менеджмента организации требованиям международных стандартов, необходимая для оценки соответствия высокотехнологичной продукции обязательным требованиям внешних рынков</a:t>
              </a:r>
              <a:endParaRPr sz="900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>
                <a:lnSpc>
                  <a:spcPts val="900"/>
                </a:lnSpc>
                <a:defRPr sz="1200">
                  <a:solidFill>
                    <a:srgbClr val="17375E"/>
                  </a:solidFill>
                </a:defRPr>
              </a:pPr>
              <a:endParaRPr lang="ru-RU" sz="700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>
                <a:lnSpc>
                  <a:spcPts val="900"/>
                </a:lnSpc>
                <a:defRPr sz="1200">
                  <a:solidFill>
                    <a:srgbClr val="17375E"/>
                  </a:solidFill>
                </a:defRPr>
              </a:pPr>
              <a:r>
                <a:rPr lang="ru-RU" sz="900" b="1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50</a:t>
              </a:r>
              <a:r>
                <a:rPr lang="ru-RU" sz="900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%  </a:t>
              </a:r>
              <a:r>
                <a:rPr lang="ru-RU" sz="9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проведение в целях омологации НИР и ОКР для обеспечения соответствия высокотехнологичной продукции обязательным требованиям, предъявляемым на внешних рынках</a:t>
              </a:r>
              <a:endParaRPr lang="ru-RU" sz="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>
                <a:lnSpc>
                  <a:spcPts val="900"/>
                </a:lnSpc>
                <a:defRPr sz="1200">
                  <a:solidFill>
                    <a:srgbClr val="17375E"/>
                  </a:solidFill>
                </a:defRPr>
              </a:pPr>
              <a:endParaRPr sz="900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7" name="Picture 13" descr="Picture 13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479216" y="1695910"/>
              <a:ext cx="118974" cy="151794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8" name="Picture 13" descr="Picture 13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479216" y="2294905"/>
              <a:ext cx="118974" cy="151794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19" name="Picture 13" descr="Picture 13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479216" y="2855680"/>
              <a:ext cx="118974" cy="151794"/>
            </a:xfrm>
            <a:prstGeom prst="rect">
              <a:avLst/>
            </a:prstGeom>
            <a:ln w="12700">
              <a:miter lim="400000"/>
            </a:ln>
          </p:spPr>
        </p:pic>
      </p:grpSp>
      <p:sp>
        <p:nvSpPr>
          <p:cNvPr id="21" name="TextBox 13"/>
          <p:cNvSpPr txBox="1"/>
          <p:nvPr/>
        </p:nvSpPr>
        <p:spPr>
          <a:xfrm>
            <a:off x="294908" y="2978483"/>
            <a:ext cx="3860709" cy="21929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just">
              <a:defRPr sz="1200" b="1">
                <a:solidFill>
                  <a:srgbClr val="17375E"/>
                </a:solidFill>
              </a:defRPr>
            </a:pPr>
            <a:r>
              <a:rPr lang="ru-RU" sz="900" dirty="0" smtClean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Затраты, подлежащие компенсации</a:t>
            </a:r>
            <a:endParaRPr lang="ru-RU" sz="9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defRPr sz="1200" b="1">
                <a:solidFill>
                  <a:srgbClr val="17375E"/>
                </a:solidFill>
              </a:defRPr>
            </a:pPr>
            <a:endParaRPr sz="105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defRPr sz="1200" b="1">
                <a:solidFill>
                  <a:srgbClr val="17375E"/>
                </a:solidFill>
              </a:defRPr>
            </a:pPr>
            <a:r>
              <a:rPr lang="ru-RU" sz="900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Фактически произведенные затраты в 2017-2018 гг. на оценку соответствия и омологацию</a:t>
            </a:r>
          </a:p>
          <a:p>
            <a:pPr algn="just">
              <a:defRPr sz="1200" b="1">
                <a:solidFill>
                  <a:srgbClr val="17375E"/>
                </a:solidFill>
              </a:defRPr>
            </a:pPr>
            <a:endParaRPr lang="ru-RU" sz="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defRPr sz="1200" b="1">
                <a:solidFill>
                  <a:srgbClr val="17375E"/>
                </a:solidFill>
              </a:defRPr>
            </a:pPr>
            <a:r>
              <a:rPr lang="ru-RU" sz="900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Затраты на испытания, проведенные в российских испытательных лабораториях, в случае если экспортные поставки осуществляются в государства-члены Евразийского экономического союза</a:t>
            </a:r>
            <a:endParaRPr sz="9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defRPr sz="1200">
                <a:solidFill>
                  <a:srgbClr val="17375E"/>
                </a:solidFill>
              </a:defRPr>
            </a:pPr>
            <a:endParaRPr lang="ru-RU" sz="900" b="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defRPr sz="1200">
                <a:solidFill>
                  <a:srgbClr val="17375E"/>
                </a:solidFill>
              </a:defRPr>
            </a:pPr>
            <a:r>
              <a:rPr lang="ru-RU" sz="9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Затраты на оценку соответствия систем менеджмента организаций, если такие требования содержатся в договорах с покупателями или являются обязательной частью международных тендеров</a:t>
            </a:r>
            <a:endParaRPr lang="ru-RU" sz="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defRPr sz="1200">
                <a:solidFill>
                  <a:srgbClr val="17375E"/>
                </a:solidFill>
              </a:defRPr>
            </a:pPr>
            <a:endParaRPr sz="9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8" name="Picture 13" descr="Picture 1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78374" y="3336460"/>
            <a:ext cx="118974" cy="151794"/>
          </a:xfrm>
          <a:prstGeom prst="rect">
            <a:avLst/>
          </a:prstGeom>
          <a:ln w="12700">
            <a:miter lim="400000"/>
          </a:ln>
        </p:spPr>
      </p:pic>
      <p:pic>
        <p:nvPicPr>
          <p:cNvPr id="29" name="Picture 13" descr="Picture 1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78374" y="3744916"/>
            <a:ext cx="118974" cy="151794"/>
          </a:xfrm>
          <a:prstGeom prst="rect">
            <a:avLst/>
          </a:prstGeom>
          <a:ln w="12700">
            <a:miter lim="400000"/>
          </a:ln>
        </p:spPr>
      </p:pic>
      <p:pic>
        <p:nvPicPr>
          <p:cNvPr id="30" name="Picture 13" descr="Picture 1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185515" y="4422141"/>
            <a:ext cx="118974" cy="151794"/>
          </a:xfrm>
          <a:prstGeom prst="rect">
            <a:avLst/>
          </a:prstGeom>
          <a:ln w="12700">
            <a:miter lim="400000"/>
          </a:ln>
        </p:spPr>
      </p:pic>
      <p:cxnSp>
        <p:nvCxnSpPr>
          <p:cNvPr id="32" name="Прямая соединительная линия 31"/>
          <p:cNvCxnSpPr/>
          <p:nvPr/>
        </p:nvCxnSpPr>
        <p:spPr>
          <a:xfrm flipH="1">
            <a:off x="4251480" y="1232111"/>
            <a:ext cx="10560" cy="3740821"/>
          </a:xfrm>
          <a:prstGeom prst="line">
            <a:avLst/>
          </a:prstGeom>
          <a:noFill/>
          <a:ln w="12700" cap="flat">
            <a:solidFill>
              <a:schemeClr val="bg1">
                <a:lumMod val="75000"/>
              </a:schemeClr>
            </a:solidFill>
            <a:prstDash val="dash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39" name="TextBox 13"/>
          <p:cNvSpPr txBox="1"/>
          <p:nvPr/>
        </p:nvSpPr>
        <p:spPr>
          <a:xfrm>
            <a:off x="5224863" y="657961"/>
            <a:ext cx="3860709" cy="13619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r">
              <a:lnSpc>
                <a:spcPts val="900"/>
              </a:lnSpc>
              <a:defRPr sz="1200" b="1">
                <a:solidFill>
                  <a:srgbClr val="17375E"/>
                </a:solidFill>
              </a:defRPr>
            </a:pPr>
            <a:r>
              <a:rPr lang="ru-RU" sz="900" dirty="0" smtClean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Получатели компенсации</a:t>
            </a:r>
            <a:endParaRPr lang="ru-RU" sz="9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ts val="900"/>
              </a:lnSpc>
              <a:defRPr sz="1200" b="1">
                <a:solidFill>
                  <a:srgbClr val="17375E"/>
                </a:solidFill>
              </a:defRPr>
            </a:pPr>
            <a:endParaRPr sz="105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ts val="900"/>
              </a:lnSpc>
              <a:defRPr sz="1200" b="1">
                <a:solidFill>
                  <a:srgbClr val="17375E"/>
                </a:solidFill>
              </a:defRPr>
            </a:pPr>
            <a:r>
              <a:rPr lang="ru-RU" sz="900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Производители высокотехнологичной продукции, являющиеся юридическими лицами, зарегистрированными на территории Российской Федерации</a:t>
            </a:r>
          </a:p>
          <a:p>
            <a:pPr algn="just">
              <a:lnSpc>
                <a:spcPts val="900"/>
              </a:lnSpc>
              <a:defRPr sz="1200" b="1">
                <a:solidFill>
                  <a:srgbClr val="17375E"/>
                </a:solidFill>
              </a:defRPr>
            </a:pPr>
            <a:endParaRPr lang="ru-RU" sz="9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ts val="900"/>
              </a:lnSpc>
              <a:defRPr sz="1200">
                <a:solidFill>
                  <a:srgbClr val="17375E"/>
                </a:solidFill>
              </a:defRPr>
            </a:pPr>
            <a:r>
              <a:rPr lang="ru-RU" sz="9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Компании, производящие высокотехнологичную продукцию и являющиеся владельцами прав на конструкторскую или техническую документацию, или обладающие законным правом ее использования</a:t>
            </a:r>
            <a:endParaRPr lang="ru-RU" sz="9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>
              <a:lnSpc>
                <a:spcPts val="900"/>
              </a:lnSpc>
              <a:defRPr sz="1200">
                <a:solidFill>
                  <a:srgbClr val="17375E"/>
                </a:solidFill>
              </a:defRPr>
            </a:pPr>
            <a:endParaRPr sz="900" b="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40" name="Picture 13" descr="Picture 1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91117" y="900124"/>
            <a:ext cx="118974" cy="151794"/>
          </a:xfrm>
          <a:prstGeom prst="rect">
            <a:avLst/>
          </a:prstGeom>
          <a:ln w="12700">
            <a:miter lim="400000"/>
          </a:ln>
        </p:spPr>
      </p:pic>
      <p:pic>
        <p:nvPicPr>
          <p:cNvPr id="41" name="Picture 13" descr="Picture 1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5091117" y="1349571"/>
            <a:ext cx="118974" cy="151794"/>
          </a:xfrm>
          <a:prstGeom prst="rect">
            <a:avLst/>
          </a:prstGeom>
          <a:ln w="12700">
            <a:miter lim="400000"/>
          </a:ln>
        </p:spPr>
      </p:pic>
      <p:sp>
        <p:nvSpPr>
          <p:cNvPr id="42" name="TextBox 13"/>
          <p:cNvSpPr txBox="1"/>
          <p:nvPr/>
        </p:nvSpPr>
        <p:spPr>
          <a:xfrm>
            <a:off x="5921873" y="2028451"/>
            <a:ext cx="1551733" cy="3231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r">
              <a:lnSpc>
                <a:spcPts val="900"/>
              </a:lnSpc>
              <a:defRPr sz="1200" b="1">
                <a:solidFill>
                  <a:srgbClr val="17375E"/>
                </a:solidFill>
              </a:defRPr>
            </a:pPr>
            <a:r>
              <a:rPr lang="ru-RU" sz="900" dirty="0" smtClean="0">
                <a:solidFill>
                  <a:schemeClr val="accent5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Порядок получения</a:t>
            </a:r>
          </a:p>
          <a:p>
            <a:pPr algn="just">
              <a:lnSpc>
                <a:spcPts val="900"/>
              </a:lnSpc>
              <a:defRPr sz="1200" b="1">
                <a:solidFill>
                  <a:srgbClr val="17375E"/>
                </a:solidFill>
              </a:defRPr>
            </a:pPr>
            <a:endParaRPr sz="1050" b="0" dirty="0">
              <a:solidFill>
                <a:schemeClr val="accent5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8989967" y="4947595"/>
            <a:ext cx="118852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3</a:t>
            </a:r>
            <a:endParaRPr kumimoji="0" lang="ru-RU" sz="1000" b="0" i="0" u="none" strike="noStrike" cap="none" spc="0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Прямоугольник 50"/>
          <p:cNvSpPr/>
          <p:nvPr/>
        </p:nvSpPr>
        <p:spPr>
          <a:xfrm flipV="1">
            <a:off x="-1" y="253787"/>
            <a:ext cx="366891" cy="92719"/>
          </a:xfrm>
          <a:prstGeom prst="rect">
            <a:avLst/>
          </a:prstGeom>
          <a:solidFill>
            <a:srgbClr val="1B5FAE"/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642" name="Прямоугольник 59"/>
          <p:cNvSpPr/>
          <p:nvPr/>
        </p:nvSpPr>
        <p:spPr>
          <a:xfrm flipV="1">
            <a:off x="8789441" y="4824880"/>
            <a:ext cx="354559" cy="95831"/>
          </a:xfrm>
          <a:prstGeom prst="rect">
            <a:avLst/>
          </a:prstGeom>
          <a:solidFill>
            <a:srgbClr val="1B5FAE"/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643" name="TextBox 60"/>
          <p:cNvSpPr txBox="1"/>
          <p:nvPr/>
        </p:nvSpPr>
        <p:spPr>
          <a:xfrm>
            <a:off x="337469" y="171101"/>
            <a:ext cx="2189948" cy="214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900" b="1">
                <a:solidFill>
                  <a:srgbClr val="1B5FA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РОССИЙСКИЙ ЭКСПОРТНЫЙ ЦЕНТР</a:t>
            </a:r>
          </a:p>
        </p:txBody>
      </p:sp>
      <p:sp>
        <p:nvSpPr>
          <p:cNvPr id="644" name="TextBox 62"/>
          <p:cNvSpPr txBox="1"/>
          <p:nvPr/>
        </p:nvSpPr>
        <p:spPr>
          <a:xfrm>
            <a:off x="128237" y="366267"/>
            <a:ext cx="5266845" cy="57708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2000"/>
            </a:pPr>
            <a:r>
              <a:rPr sz="1050" b="1" dirty="0">
                <a:solidFill>
                  <a:srgbClr val="0521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ПРОГРАММА ПРОДВИЖЕНИЯ ПРОДУКЦИИ НА ВНЕШНИЕ РЫНКИ</a:t>
            </a:r>
          </a:p>
          <a:p>
            <a:pPr>
              <a:defRPr sz="2000"/>
            </a:pPr>
            <a:r>
              <a:rPr sz="1050" b="1" dirty="0">
                <a:solidFill>
                  <a:srgbClr val="0521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(Обеспечение участия в международных конгрессно-выставочных мероприятиях </a:t>
            </a:r>
            <a:r>
              <a:rPr sz="1050" b="1" dirty="0" smtClean="0">
                <a:solidFill>
                  <a:srgbClr val="0521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и </a:t>
            </a:r>
            <a:r>
              <a:rPr sz="1050" b="1" dirty="0">
                <a:solidFill>
                  <a:srgbClr val="0521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деловых </a:t>
            </a:r>
            <a:r>
              <a:rPr sz="1050" b="1" dirty="0" smtClean="0">
                <a:solidFill>
                  <a:srgbClr val="0521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миссиях)</a:t>
            </a:r>
            <a:endParaRPr sz="1050" b="1" dirty="0">
              <a:solidFill>
                <a:srgbClr val="05214B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</p:txBody>
      </p:sp>
      <p:sp>
        <p:nvSpPr>
          <p:cNvPr id="650" name="TextBox 23"/>
          <p:cNvSpPr txBox="1"/>
          <p:nvPr/>
        </p:nvSpPr>
        <p:spPr>
          <a:xfrm>
            <a:off x="366890" y="982303"/>
            <a:ext cx="3666878" cy="190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just">
              <a:lnSpc>
                <a:spcPct val="80000"/>
              </a:lnSpc>
              <a:defRPr sz="1200" b="1">
                <a:solidFill>
                  <a:srgbClr val="FF0000"/>
                </a:solidFill>
              </a:defRPr>
            </a:lvl1pPr>
          </a:lstStyle>
          <a:p>
            <a:pPr algn="l"/>
            <a:r>
              <a:rPr sz="800" i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Постановление </a:t>
            </a:r>
            <a:r>
              <a:rPr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Правительства</a:t>
            </a:r>
            <a:r>
              <a:rPr lang="ru-RU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РФ</a:t>
            </a:r>
            <a:r>
              <a:rPr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800" i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от </a:t>
            </a:r>
            <a:r>
              <a:rPr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24.04.2017</a:t>
            </a:r>
            <a:r>
              <a:rPr lang="ru-RU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г.</a:t>
            </a:r>
            <a:r>
              <a:rPr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№488</a:t>
            </a:r>
            <a:endParaRPr sz="800" i="1" dirty="0">
              <a:solidFill>
                <a:schemeClr val="accent2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TextBox 4"/>
          <p:cNvSpPr txBox="1"/>
          <p:nvPr/>
        </p:nvSpPr>
        <p:spPr>
          <a:xfrm>
            <a:off x="6345340" y="4763889"/>
            <a:ext cx="2474303" cy="214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>
              <a:defRPr sz="900">
                <a:solidFill>
                  <a:srgbClr val="1B5FA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НЕФИНАНСОВАЯ ПОДДЕРЖКА ЭКСПОРТА</a:t>
            </a:r>
          </a:p>
        </p:txBody>
      </p:sp>
      <p:grpSp>
        <p:nvGrpSpPr>
          <p:cNvPr id="2" name="Группа 1"/>
          <p:cNvGrpSpPr/>
          <p:nvPr/>
        </p:nvGrpSpPr>
        <p:grpSpPr>
          <a:xfrm>
            <a:off x="128237" y="1232554"/>
            <a:ext cx="3054397" cy="1992853"/>
            <a:chOff x="494714" y="1448484"/>
            <a:chExt cx="3054397" cy="1992853"/>
          </a:xfrm>
        </p:grpSpPr>
        <p:sp>
          <p:nvSpPr>
            <p:cNvPr id="645" name="TextBox 13"/>
            <p:cNvSpPr txBox="1"/>
            <p:nvPr/>
          </p:nvSpPr>
          <p:spPr>
            <a:xfrm>
              <a:off x="655074" y="1448484"/>
              <a:ext cx="2894037" cy="1992853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 algn="just">
                <a:defRPr sz="1200" b="1">
                  <a:solidFill>
                    <a:srgbClr val="17375E"/>
                  </a:solidFill>
                </a:defRPr>
              </a:pPr>
              <a:r>
                <a:rPr sz="900" dirty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Объем </a:t>
              </a:r>
              <a:r>
                <a:rPr sz="900" dirty="0" smtClean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финансирования</a:t>
              </a:r>
              <a:endParaRPr sz="900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>
                <a:defRPr sz="1200" b="1">
                  <a:solidFill>
                    <a:srgbClr val="17375E"/>
                  </a:solidFill>
                </a:defRPr>
              </a:pPr>
              <a:endParaRPr sz="6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>
                <a:spcBef>
                  <a:spcPts val="300"/>
                </a:spcBef>
                <a:defRPr sz="1200">
                  <a:solidFill>
                    <a:srgbClr val="17375E"/>
                  </a:solidFill>
                </a:defRPr>
              </a:pPr>
              <a:r>
                <a:rPr sz="900" b="1" u="sng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Конгрессно-</a:t>
              </a:r>
              <a:r>
                <a:rPr sz="900" b="1" u="sng" dirty="0" err="1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выставочные</a:t>
              </a:r>
              <a:r>
                <a:rPr sz="900" b="1" u="sng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мероприятия:</a:t>
              </a:r>
            </a:p>
            <a:p>
              <a:pPr algn="just">
                <a:defRPr sz="1200" b="1">
                  <a:solidFill>
                    <a:srgbClr val="17375E"/>
                  </a:solidFill>
                </a:defRPr>
              </a:pPr>
              <a:r>
                <a:rPr sz="9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до 80% </a:t>
              </a:r>
              <a:r>
                <a:rPr sz="900" b="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для организаций, относящихся к субъектам малого и среднего</a:t>
              </a:r>
              <a:br>
                <a:rPr sz="900" b="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</a:br>
              <a:r>
                <a:rPr sz="900" b="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предпринимательства; </a:t>
              </a:r>
              <a:endParaRPr lang="ru-RU" sz="900" b="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>
                <a:defRPr sz="1200" b="1">
                  <a:solidFill>
                    <a:srgbClr val="17375E"/>
                  </a:solidFill>
                </a:defRPr>
              </a:pPr>
              <a:endParaRPr sz="1050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>
                <a:defRPr sz="1200" b="1">
                  <a:solidFill>
                    <a:srgbClr val="17375E"/>
                  </a:solidFill>
                </a:defRPr>
              </a:pPr>
              <a:r>
                <a:rPr sz="9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до 50% </a:t>
              </a:r>
              <a:r>
                <a:rPr sz="900" b="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для организаций, не относящихся к субъектам малого и среднего предпринимательства.</a:t>
              </a:r>
            </a:p>
            <a:p>
              <a:pPr algn="just">
                <a:defRPr sz="1200">
                  <a:solidFill>
                    <a:srgbClr val="17375E"/>
                  </a:solidFill>
                </a:defRPr>
              </a:pPr>
              <a:endParaRPr sz="900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>
                <a:spcBef>
                  <a:spcPts val="300"/>
                </a:spcBef>
                <a:defRPr sz="1200">
                  <a:solidFill>
                    <a:srgbClr val="17375E"/>
                  </a:solidFill>
                </a:defRPr>
              </a:pPr>
              <a:r>
                <a:rPr sz="900" b="1" u="sng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Деловые миссии:</a:t>
              </a:r>
            </a:p>
            <a:p>
              <a:pPr algn="just">
                <a:defRPr sz="1200" b="1">
                  <a:solidFill>
                    <a:srgbClr val="17375E"/>
                  </a:solidFill>
                </a:defRPr>
              </a:pPr>
              <a:r>
                <a:rPr sz="9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100% </a:t>
              </a:r>
              <a:r>
                <a:rPr sz="900" b="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для всех организаций.</a:t>
              </a:r>
            </a:p>
          </p:txBody>
        </p:sp>
        <p:pic>
          <p:nvPicPr>
            <p:cNvPr id="646" name="Picture 13" descr="Picture 1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494714" y="1901901"/>
              <a:ext cx="118974" cy="151794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1" name="Picture 13" descr="Picture 1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494714" y="2473132"/>
              <a:ext cx="118974" cy="151794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2" name="Picture 13" descr="Picture 1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494714" y="3166152"/>
              <a:ext cx="118974" cy="151794"/>
            </a:xfrm>
            <a:prstGeom prst="rect">
              <a:avLst/>
            </a:prstGeom>
            <a:ln w="12700">
              <a:miter lim="400000"/>
            </a:ln>
          </p:spPr>
        </p:pic>
      </p:grpSp>
      <p:grpSp>
        <p:nvGrpSpPr>
          <p:cNvPr id="4" name="Группа 3"/>
          <p:cNvGrpSpPr/>
          <p:nvPr/>
        </p:nvGrpSpPr>
        <p:grpSpPr>
          <a:xfrm>
            <a:off x="128237" y="3233156"/>
            <a:ext cx="3529405" cy="1920526"/>
            <a:chOff x="4793185" y="1213189"/>
            <a:chExt cx="3730397" cy="1920526"/>
          </a:xfrm>
        </p:grpSpPr>
        <p:sp>
          <p:nvSpPr>
            <p:cNvPr id="647" name="Прямоугольник 17"/>
            <p:cNvSpPr txBox="1"/>
            <p:nvPr/>
          </p:nvSpPr>
          <p:spPr>
            <a:xfrm>
              <a:off x="4951708" y="1213189"/>
              <a:ext cx="3571874" cy="192052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>
                <a:defRPr sz="1200" b="1">
                  <a:solidFill>
                    <a:srgbClr val="17375E"/>
                  </a:solidFill>
                </a:defRPr>
              </a:pPr>
              <a:r>
                <a:rPr sz="900" dirty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Затраты, подлежащие </a:t>
              </a:r>
              <a:r>
                <a:rPr sz="900" dirty="0" smtClean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финансированию</a:t>
              </a:r>
              <a:endParaRPr sz="900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>
                <a:defRPr sz="1200" b="1">
                  <a:solidFill>
                    <a:srgbClr val="17375E"/>
                  </a:solidFill>
                </a:defRPr>
              </a:pPr>
              <a:endParaRPr sz="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>
                <a:lnSpc>
                  <a:spcPct val="80000"/>
                </a:lnSpc>
                <a:defRPr sz="1200">
                  <a:solidFill>
                    <a:srgbClr val="17375E"/>
                  </a:solidFill>
                </a:defRPr>
              </a:pPr>
              <a:r>
                <a:rPr sz="9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Аренда </a:t>
              </a:r>
              <a:r>
                <a:rPr sz="900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выставочных площадей</a:t>
              </a:r>
              <a:r>
                <a:rPr sz="9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, монтаж выставочных стендов и др.; </a:t>
              </a:r>
            </a:p>
            <a:p>
              <a:pPr marL="171450" indent="-171450" algn="just">
                <a:lnSpc>
                  <a:spcPct val="80000"/>
                </a:lnSpc>
                <a:buClr>
                  <a:srgbClr val="FF0000"/>
                </a:buClr>
                <a:buSzPct val="100000"/>
                <a:buFont typeface="Trebuchet MS"/>
                <a:buChar char="●"/>
                <a:defRPr sz="1200">
                  <a:solidFill>
                    <a:srgbClr val="17375E"/>
                  </a:solidFill>
                </a:defRPr>
              </a:pPr>
              <a:endParaRPr sz="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>
                <a:lnSpc>
                  <a:spcPct val="80000"/>
                </a:lnSpc>
                <a:defRPr sz="1200">
                  <a:solidFill>
                    <a:srgbClr val="17375E"/>
                  </a:solidFill>
                </a:defRPr>
              </a:pPr>
              <a:r>
                <a:rPr sz="9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Организация </a:t>
              </a:r>
              <a:r>
                <a:rPr sz="900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доставки</a:t>
              </a:r>
              <a:r>
                <a:rPr sz="9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(погрузка, транспортировка, выгрузка) </a:t>
              </a:r>
              <a:r>
                <a:rPr sz="900" b="1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образцов </a:t>
              </a:r>
              <a:r>
                <a:rPr sz="9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высокотехнологичной, инновационной и иной продукции до места проведения зарубежных конгрессно-выставочных мероприятий и обратно до места отправления; </a:t>
              </a:r>
            </a:p>
            <a:p>
              <a:pPr marL="171450" indent="-171450" algn="just">
                <a:lnSpc>
                  <a:spcPct val="80000"/>
                </a:lnSpc>
                <a:buClr>
                  <a:srgbClr val="FF0000"/>
                </a:buClr>
                <a:buSzPct val="100000"/>
                <a:buFont typeface="Trebuchet MS"/>
                <a:buChar char="●"/>
                <a:defRPr sz="1200">
                  <a:solidFill>
                    <a:srgbClr val="17375E"/>
                  </a:solidFill>
                </a:defRPr>
              </a:pPr>
              <a:endParaRPr sz="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>
                <a:lnSpc>
                  <a:spcPct val="80000"/>
                </a:lnSpc>
                <a:defRPr sz="1200" b="1">
                  <a:solidFill>
                    <a:srgbClr val="17375E"/>
                  </a:solidFill>
                </a:defRPr>
              </a:pPr>
              <a:r>
                <a:rPr sz="9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Организация</a:t>
              </a:r>
              <a:r>
                <a:rPr sz="900" b="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подготовки и </a:t>
              </a:r>
              <a:r>
                <a:rPr sz="9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проведение</a:t>
              </a:r>
              <a:r>
                <a:rPr sz="900" b="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специальных </a:t>
              </a:r>
              <a:r>
                <a:rPr sz="9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мероприятий</a:t>
              </a:r>
              <a:r>
                <a:rPr sz="900" b="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по продвижению продукции и услуг на внешние рынки, включая у</a:t>
              </a:r>
              <a:r>
                <a:rPr sz="9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слуги переводчиков </a:t>
              </a:r>
              <a:r>
                <a:rPr sz="900" b="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для российских участников международных мероприятий.</a:t>
              </a:r>
            </a:p>
          </p:txBody>
        </p:sp>
        <p:pic>
          <p:nvPicPr>
            <p:cNvPr id="653" name="Picture 13" descr="Picture 1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4793185" y="1495724"/>
              <a:ext cx="118974" cy="151794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4" name="Picture 13" descr="Picture 1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4793185" y="1819461"/>
              <a:ext cx="118974" cy="151794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5" name="Picture 13" descr="Picture 13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4793185" y="2482184"/>
              <a:ext cx="118974" cy="151794"/>
            </a:xfrm>
            <a:prstGeom prst="rect">
              <a:avLst/>
            </a:prstGeom>
            <a:ln w="12700">
              <a:miter lim="400000"/>
            </a:ln>
          </p:spPr>
        </p:pic>
      </p:grp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53510" y="0"/>
            <a:ext cx="3690490" cy="51435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3713" y="152377"/>
            <a:ext cx="531859" cy="388257"/>
          </a:xfrm>
          <a:prstGeom prst="rect">
            <a:avLst/>
          </a:prstGeom>
        </p:spPr>
      </p:pic>
      <p:cxnSp>
        <p:nvCxnSpPr>
          <p:cNvPr id="8" name="Прямая соединительная линия 7"/>
          <p:cNvCxnSpPr/>
          <p:nvPr/>
        </p:nvCxnSpPr>
        <p:spPr>
          <a:xfrm flipH="1">
            <a:off x="5300420" y="15498"/>
            <a:ext cx="1" cy="3556861"/>
          </a:xfrm>
          <a:prstGeom prst="line">
            <a:avLst/>
          </a:prstGeom>
          <a:noFill/>
          <a:ln w="25400" cap="flat">
            <a:solidFill>
              <a:schemeClr val="bg1">
                <a:lumMod val="75000"/>
              </a:schemeClr>
            </a:solidFill>
            <a:prstDash val="dash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11" name="TextBox 10"/>
          <p:cNvSpPr txBox="1"/>
          <p:nvPr/>
        </p:nvSpPr>
        <p:spPr>
          <a:xfrm>
            <a:off x="8989967" y="4947595"/>
            <a:ext cx="118852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2</a:t>
            </a:r>
            <a:endParaRPr kumimoji="0" lang="ru-RU" sz="1000" b="0" i="0" u="none" strike="noStrike" cap="none" spc="0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9233" y="778198"/>
            <a:ext cx="3999217" cy="4147336"/>
          </a:xfrm>
          <a:prstGeom prst="rect">
            <a:avLst/>
          </a:prstGeom>
        </p:spPr>
      </p:pic>
      <p:sp>
        <p:nvSpPr>
          <p:cNvPr id="8" name="TextBox 53"/>
          <p:cNvSpPr txBox="1"/>
          <p:nvPr/>
        </p:nvSpPr>
        <p:spPr>
          <a:xfrm>
            <a:off x="337469" y="171101"/>
            <a:ext cx="2189948" cy="214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900" b="1">
                <a:solidFill>
                  <a:srgbClr val="1B5FA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РОССИЙСКИЙ ЭКСПОРТНЫЙ ЦЕНТР</a:t>
            </a:r>
          </a:p>
        </p:txBody>
      </p:sp>
      <p:sp>
        <p:nvSpPr>
          <p:cNvPr id="9" name="Прямоугольник 2"/>
          <p:cNvSpPr/>
          <p:nvPr/>
        </p:nvSpPr>
        <p:spPr>
          <a:xfrm flipV="1">
            <a:off x="-1" y="253787"/>
            <a:ext cx="366891" cy="92719"/>
          </a:xfrm>
          <a:prstGeom prst="rect">
            <a:avLst/>
          </a:prstGeom>
          <a:solidFill>
            <a:srgbClr val="1B5FAE"/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0" name="TextBox 4"/>
          <p:cNvSpPr txBox="1"/>
          <p:nvPr/>
        </p:nvSpPr>
        <p:spPr>
          <a:xfrm>
            <a:off x="6315138" y="4763889"/>
            <a:ext cx="2474303" cy="214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>
              <a:defRPr sz="900">
                <a:solidFill>
                  <a:srgbClr val="1B5FA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НЕФИНАНСОВАЯ ПОДДЕРЖКА ЭКСПОРТА</a:t>
            </a:r>
          </a:p>
        </p:txBody>
      </p:sp>
      <p:sp>
        <p:nvSpPr>
          <p:cNvPr id="11" name="Прямоугольник 3"/>
          <p:cNvSpPr/>
          <p:nvPr/>
        </p:nvSpPr>
        <p:spPr>
          <a:xfrm flipV="1">
            <a:off x="8789441" y="4824881"/>
            <a:ext cx="366890" cy="92718"/>
          </a:xfrm>
          <a:prstGeom prst="rect">
            <a:avLst/>
          </a:prstGeom>
          <a:solidFill>
            <a:srgbClr val="1B5FAE"/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989967" y="4947595"/>
            <a:ext cx="118852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7</a:t>
            </a:r>
            <a:endParaRPr kumimoji="0" lang="ru-RU" sz="1000" b="0" i="0" u="none" strike="noStrike" cap="none" spc="0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sp>
        <p:nvSpPr>
          <p:cNvPr id="13" name="TextBox 62"/>
          <p:cNvSpPr txBox="1"/>
          <p:nvPr/>
        </p:nvSpPr>
        <p:spPr>
          <a:xfrm>
            <a:off x="183444" y="415566"/>
            <a:ext cx="6783044" cy="4154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2000"/>
            </a:pPr>
            <a:r>
              <a:rPr lang="ru-RU" sz="1050" b="1" dirty="0" smtClean="0">
                <a:solidFill>
                  <a:srgbClr val="0521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РАЗМЕЩЕНИЕ ПРОДУКЦИИ КОМПАНИИ В ДЕГУСТАЦИОННО-ДЕМОНСТРАЦИОННОМ ПАВИЛЬОНЕ В ИНОСТРАННОМ ГОСУДАРСТВЕ</a:t>
            </a:r>
            <a:endParaRPr lang="ru-RU" sz="1050" b="1" dirty="0">
              <a:solidFill>
                <a:srgbClr val="05214B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</p:txBody>
      </p:sp>
      <p:sp>
        <p:nvSpPr>
          <p:cNvPr id="14" name="TextBox 3"/>
          <p:cNvSpPr txBox="1"/>
          <p:nvPr/>
        </p:nvSpPr>
        <p:spPr>
          <a:xfrm>
            <a:off x="183444" y="805343"/>
            <a:ext cx="3835250" cy="190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just">
              <a:lnSpc>
                <a:spcPct val="80000"/>
              </a:lnSpc>
              <a:defRPr sz="1200" b="1">
                <a:solidFill>
                  <a:srgbClr val="FF0000"/>
                </a:solidFill>
              </a:defRPr>
            </a:lvl1pPr>
          </a:lstStyle>
          <a:p>
            <a:r>
              <a:rPr sz="800" i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Постановление </a:t>
            </a:r>
            <a:r>
              <a:rPr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Правительства</a:t>
            </a:r>
            <a:r>
              <a:rPr lang="ru-RU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РФ</a:t>
            </a:r>
            <a:r>
              <a:rPr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800" i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от </a:t>
            </a:r>
            <a:r>
              <a:rPr lang="ru-RU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29</a:t>
            </a:r>
            <a:r>
              <a:rPr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lang="ru-RU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06</a:t>
            </a:r>
            <a:r>
              <a:rPr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.201</a:t>
            </a:r>
            <a:r>
              <a:rPr lang="ru-RU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</a:t>
            </a:r>
            <a:r>
              <a:rPr lang="en-US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г.</a:t>
            </a:r>
            <a:r>
              <a:rPr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№</a:t>
            </a:r>
            <a:r>
              <a:rPr lang="ru-RU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776 </a:t>
            </a: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 flipH="1">
            <a:off x="4111997" y="1232111"/>
            <a:ext cx="10560" cy="3740821"/>
          </a:xfrm>
          <a:prstGeom prst="line">
            <a:avLst/>
          </a:prstGeom>
          <a:noFill/>
          <a:ln w="12700" cap="flat">
            <a:solidFill>
              <a:schemeClr val="bg1">
                <a:lumMod val="75000"/>
              </a:schemeClr>
            </a:solidFill>
            <a:prstDash val="dash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5" name="Рисунок 2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53713" y="105883"/>
            <a:ext cx="531859" cy="388257"/>
          </a:xfrm>
          <a:prstGeom prst="rect">
            <a:avLst/>
          </a:prstGeom>
        </p:spPr>
      </p:pic>
      <p:grpSp>
        <p:nvGrpSpPr>
          <p:cNvPr id="3" name="Группа 2"/>
          <p:cNvGrpSpPr/>
          <p:nvPr/>
        </p:nvGrpSpPr>
        <p:grpSpPr>
          <a:xfrm>
            <a:off x="87596" y="1050702"/>
            <a:ext cx="3446018" cy="2292935"/>
            <a:chOff x="87596" y="1050702"/>
            <a:chExt cx="3446018" cy="2292935"/>
          </a:xfrm>
        </p:grpSpPr>
        <p:grpSp>
          <p:nvGrpSpPr>
            <p:cNvPr id="2" name="Группа 1"/>
            <p:cNvGrpSpPr/>
            <p:nvPr/>
          </p:nvGrpSpPr>
          <p:grpSpPr>
            <a:xfrm>
              <a:off x="87596" y="1050702"/>
              <a:ext cx="3446018" cy="2292935"/>
              <a:chOff x="87596" y="1172395"/>
              <a:chExt cx="3446018" cy="2292935"/>
            </a:xfrm>
          </p:grpSpPr>
          <p:sp>
            <p:nvSpPr>
              <p:cNvPr id="15" name="TextBox 13"/>
              <p:cNvSpPr txBox="1"/>
              <p:nvPr/>
            </p:nvSpPr>
            <p:spPr>
              <a:xfrm>
                <a:off x="183445" y="1172395"/>
                <a:ext cx="3350169" cy="2292935"/>
              </a:xfrm>
              <a:prstGeom prst="rect">
                <a:avLst/>
              </a:prstGeom>
              <a:ln w="12700">
                <a:miter lim="400000"/>
              </a:ln>
              <a:extLst>
                <a:ext uri="{C572A759-6A51-4108-AA02-DFA0A04FC94B}">
                  <ma14:wrappingTextBoxFlag xmlns="" xmlns:ma14="http://schemas.microsoft.com/office/mac/drawingml/2011/main" val="1"/>
                </a:ext>
              </a:extLst>
            </p:spPr>
            <p:txBody>
              <a:bodyPr wrap="square" lIns="45719" rIns="45719">
                <a:spAutoFit/>
              </a:bodyPr>
              <a:lstStyle/>
              <a:p>
                <a:pPr algn="just"/>
                <a:r>
                  <a:rPr lang="ru-RU" sz="900" dirty="0" smtClean="0">
                    <a:solidFill>
                      <a:schemeClr val="accent1">
                        <a:lumMod val="50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Российский </a:t>
                </a:r>
                <a:r>
                  <a:rPr lang="ru-RU" sz="900" dirty="0">
                    <a:solidFill>
                      <a:schemeClr val="accent1">
                        <a:lumMod val="50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экспортный центр </a:t>
                </a:r>
                <a:r>
                  <a:rPr lang="ru-RU" sz="900" dirty="0" smtClean="0">
                    <a:solidFill>
                      <a:schemeClr val="accent1">
                        <a:lumMod val="50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реализует </a:t>
                </a:r>
                <a:r>
                  <a:rPr lang="ru-RU" sz="900" dirty="0">
                    <a:solidFill>
                      <a:schemeClr val="accent1">
                        <a:lumMod val="50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программу по созданию (управлению и содержанию) постоянно действующих дегустационно-демонстрационных павильонов российских продуктов питания в иностранных </a:t>
                </a:r>
                <a:r>
                  <a:rPr lang="ru-RU" sz="900" dirty="0" smtClean="0">
                    <a:solidFill>
                      <a:schemeClr val="accent1">
                        <a:lumMod val="50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государствах</a:t>
                </a:r>
              </a:p>
              <a:p>
                <a:pPr algn="just"/>
                <a:endParaRPr lang="ru-RU" sz="9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just"/>
                <a:r>
                  <a:rPr lang="ru-RU" sz="900" b="1" dirty="0" smtClean="0">
                    <a:solidFill>
                      <a:schemeClr val="accent1">
                        <a:lumMod val="50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Основная </a:t>
                </a:r>
                <a:r>
                  <a:rPr lang="ru-RU" sz="900" b="1" dirty="0">
                    <a:solidFill>
                      <a:schemeClr val="accent1">
                        <a:lumMod val="50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цель павильонов</a:t>
                </a:r>
                <a:r>
                  <a:rPr lang="ru-RU" sz="900" dirty="0">
                    <a:solidFill>
                      <a:schemeClr val="accent1">
                        <a:lumMod val="50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 — создание условий для проведения эффективной бизнес-коммуникации с потенциальными потребителями продукции и эффективного маркетингового продвижения с упором на созданную инфраструктуру присутствия российских производителей за </a:t>
                </a:r>
                <a:r>
                  <a:rPr lang="ru-RU" sz="900" dirty="0" smtClean="0">
                    <a:solidFill>
                      <a:schemeClr val="accent1">
                        <a:lumMod val="50000"/>
                      </a:schemeClr>
                    </a:solidFill>
                    <a:latin typeface="Verdana" panose="020B0604030504040204" pitchFamily="34" charset="0"/>
                    <a:ea typeface="Verdana" panose="020B0604030504040204" pitchFamily="34" charset="0"/>
                    <a:cs typeface="Verdana" panose="020B0604030504040204" pitchFamily="34" charset="0"/>
                  </a:rPr>
                  <a:t>рубежом</a:t>
                </a:r>
                <a:endParaRPr lang="ru-RU" sz="900" dirty="0">
                  <a:solidFill>
                    <a:schemeClr val="accent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just">
                  <a:lnSpc>
                    <a:spcPts val="1400"/>
                  </a:lnSpc>
                  <a:defRPr sz="1200" b="1">
                    <a:solidFill>
                      <a:srgbClr val="17375E"/>
                    </a:solidFill>
                  </a:defRPr>
                </a:pPr>
                <a:endParaRPr lang="ru-RU" sz="90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just">
                  <a:lnSpc>
                    <a:spcPts val="1400"/>
                  </a:lnSpc>
                  <a:defRPr sz="1200" b="1">
                    <a:solidFill>
                      <a:srgbClr val="17375E"/>
                    </a:solidFill>
                  </a:defRPr>
                </a:pPr>
                <a:endParaRPr lang="ru-RU" sz="900" dirty="0" smtClean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  <a:p>
                <a:pPr algn="just">
                  <a:lnSpc>
                    <a:spcPts val="1400"/>
                  </a:lnSpc>
                  <a:defRPr sz="1200">
                    <a:solidFill>
                      <a:srgbClr val="17375E"/>
                    </a:solidFill>
                  </a:defRPr>
                </a:pPr>
                <a:endParaRPr sz="900" b="0" dirty="0"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endParaRPr>
              </a:p>
            </p:txBody>
          </p:sp>
          <p:pic>
            <p:nvPicPr>
              <p:cNvPr id="16" name="Picture 13" descr="Picture 13"/>
              <p:cNvPicPr>
                <a:picLocks noChangeAspect="1"/>
              </p:cNvPicPr>
              <p:nvPr/>
            </p:nvPicPr>
            <p:blipFill>
              <a:blip r:embed="rId5">
                <a:extLst/>
              </a:blip>
              <a:stretch>
                <a:fillRect/>
              </a:stretch>
            </p:blipFill>
            <p:spPr>
              <a:xfrm>
                <a:off x="87596" y="1229865"/>
                <a:ext cx="108925" cy="138973"/>
              </a:xfrm>
              <a:prstGeom prst="rect">
                <a:avLst/>
              </a:prstGeom>
              <a:ln w="12700">
                <a:miter lim="400000"/>
              </a:ln>
            </p:spPr>
          </p:pic>
        </p:grpSp>
        <p:pic>
          <p:nvPicPr>
            <p:cNvPr id="17" name="Picture 13" descr="Picture 13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87596" y="1939324"/>
              <a:ext cx="108925" cy="138973"/>
            </a:xfrm>
            <a:prstGeom prst="rect">
              <a:avLst/>
            </a:prstGeom>
            <a:ln w="12700">
              <a:miter lim="400000"/>
            </a:ln>
          </p:spPr>
        </p:pic>
      </p:grpSp>
      <p:grpSp>
        <p:nvGrpSpPr>
          <p:cNvPr id="6" name="Группа 5"/>
          <p:cNvGrpSpPr/>
          <p:nvPr/>
        </p:nvGrpSpPr>
        <p:grpSpPr>
          <a:xfrm>
            <a:off x="74519" y="2827793"/>
            <a:ext cx="3459095" cy="2831544"/>
            <a:chOff x="74519" y="2827793"/>
            <a:chExt cx="3459095" cy="2831544"/>
          </a:xfrm>
        </p:grpSpPr>
        <p:sp>
          <p:nvSpPr>
            <p:cNvPr id="18" name="TextBox 13"/>
            <p:cNvSpPr txBox="1"/>
            <p:nvPr/>
          </p:nvSpPr>
          <p:spPr>
            <a:xfrm>
              <a:off x="183445" y="2827793"/>
              <a:ext cx="3350169" cy="2831544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 algn="just">
                <a:lnSpc>
                  <a:spcPts val="1400"/>
                </a:lnSpc>
                <a:defRPr sz="1200" b="1">
                  <a:solidFill>
                    <a:srgbClr val="17375E"/>
                  </a:solidFill>
                </a:defRPr>
              </a:pPr>
              <a:r>
                <a:rPr lang="ru-RU" sz="900" dirty="0" smtClean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Преимущества размещения продукции в павильонах:</a:t>
              </a:r>
              <a:endParaRPr lang="ru-RU" sz="9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>
                <a:lnSpc>
                  <a:spcPts val="1400"/>
                </a:lnSpc>
                <a:defRPr sz="1200" b="1">
                  <a:solidFill>
                    <a:srgbClr val="17375E"/>
                  </a:solidFill>
                </a:defRPr>
              </a:pPr>
              <a:endParaRPr lang="ru-RU" sz="9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/>
              <a:r>
                <a:rPr lang="ru-RU" sz="900" b="1" dirty="0">
                  <a:solidFill>
                    <a:schemeClr val="accent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бесплатная инфраструктура </a:t>
              </a:r>
              <a:r>
                <a:rPr lang="ru-RU" sz="900" dirty="0">
                  <a:solidFill>
                    <a:schemeClr val="accent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павильонов (площади, оборудование, содержание павильона, стендов и иного оборудования</a:t>
              </a:r>
              <a:r>
                <a:rPr lang="ru-RU" sz="900" dirty="0" smtClean="0">
                  <a:solidFill>
                    <a:schemeClr val="accent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)</a:t>
              </a:r>
            </a:p>
            <a:p>
              <a:pPr algn="just"/>
              <a:endParaRPr lang="ru-RU" sz="9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/>
              <a:r>
                <a:rPr lang="ru-RU" sz="900" b="1" dirty="0">
                  <a:solidFill>
                    <a:schemeClr val="accent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продвижение</a:t>
              </a:r>
              <a:r>
                <a:rPr lang="ru-RU" sz="900" dirty="0">
                  <a:solidFill>
                    <a:schemeClr val="accent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и маркетинговая </a:t>
              </a:r>
              <a:r>
                <a:rPr lang="ru-RU" sz="900" b="1" dirty="0">
                  <a:solidFill>
                    <a:schemeClr val="accent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поддержка</a:t>
              </a:r>
              <a:r>
                <a:rPr lang="ru-RU" sz="900" dirty="0">
                  <a:solidFill>
                    <a:schemeClr val="accent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павильонов со стороны </a:t>
              </a:r>
              <a:r>
                <a:rPr lang="ru-RU" sz="900" dirty="0" smtClean="0">
                  <a:solidFill>
                    <a:schemeClr val="accent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РЭЦ</a:t>
              </a:r>
            </a:p>
            <a:p>
              <a:pPr algn="just"/>
              <a:endParaRPr lang="ru-RU" sz="9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/>
              <a:r>
                <a:rPr lang="ru-RU" sz="900" b="1" dirty="0">
                  <a:solidFill>
                    <a:schemeClr val="accent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поиск</a:t>
              </a:r>
              <a:r>
                <a:rPr lang="ru-RU" sz="900" dirty="0">
                  <a:solidFill>
                    <a:schemeClr val="accent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потенциальных </a:t>
              </a:r>
              <a:r>
                <a:rPr lang="ru-RU" sz="900" b="1" dirty="0">
                  <a:solidFill>
                    <a:schemeClr val="accent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покупателей</a:t>
              </a:r>
              <a:r>
                <a:rPr lang="ru-RU" sz="900" dirty="0">
                  <a:solidFill>
                    <a:schemeClr val="accent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 продукции со стороны </a:t>
              </a:r>
              <a:r>
                <a:rPr lang="ru-RU" sz="900" dirty="0" smtClean="0">
                  <a:solidFill>
                    <a:schemeClr val="accent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РЭЦ</a:t>
              </a:r>
            </a:p>
            <a:p>
              <a:pPr algn="just"/>
              <a:endParaRPr lang="ru-RU" sz="9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/>
              <a:r>
                <a:rPr lang="ru-RU" sz="900" dirty="0">
                  <a:solidFill>
                    <a:schemeClr val="accent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помощь в </a:t>
              </a:r>
              <a:r>
                <a:rPr lang="ru-RU" sz="900" b="1" dirty="0">
                  <a:solidFill>
                    <a:schemeClr val="accent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проведении промо-акций </a:t>
              </a:r>
              <a:r>
                <a:rPr lang="ru-RU" sz="900" dirty="0">
                  <a:solidFill>
                    <a:schemeClr val="accent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со стороны РЭЦ в рамках павильона.</a:t>
              </a:r>
            </a:p>
            <a:p>
              <a:pPr algn="just">
                <a:lnSpc>
                  <a:spcPts val="1400"/>
                </a:lnSpc>
                <a:defRPr sz="1200" b="1">
                  <a:solidFill>
                    <a:srgbClr val="17375E"/>
                  </a:solidFill>
                </a:defRPr>
              </a:pPr>
              <a:endParaRPr lang="ru-RU" sz="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>
                <a:lnSpc>
                  <a:spcPts val="1400"/>
                </a:lnSpc>
                <a:defRPr sz="1200" b="1">
                  <a:solidFill>
                    <a:srgbClr val="17375E"/>
                  </a:solidFill>
                </a:defRPr>
              </a:pPr>
              <a:endParaRPr lang="ru-RU" sz="9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>
                <a:lnSpc>
                  <a:spcPts val="1400"/>
                </a:lnSpc>
                <a:defRPr sz="1200">
                  <a:solidFill>
                    <a:srgbClr val="17375E"/>
                  </a:solidFill>
                </a:defRPr>
              </a:pPr>
              <a:endParaRPr sz="900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9" name="Picture 13" descr="Picture 13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87596" y="3398175"/>
              <a:ext cx="108925" cy="13897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0" name="Picture 13" descr="Picture 13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74519" y="3966330"/>
              <a:ext cx="108925" cy="13897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1" name="Picture 13" descr="Picture 13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87595" y="4389783"/>
              <a:ext cx="108925" cy="13897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2" name="Picture 13" descr="Picture 13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79470" y="4803806"/>
              <a:ext cx="108925" cy="138973"/>
            </a:xfrm>
            <a:prstGeom prst="rect">
              <a:avLst/>
            </a:prstGeom>
            <a:ln w="12700">
              <a:miter lim="400000"/>
            </a:ln>
          </p:spPr>
        </p:pic>
      </p:grpSp>
    </p:spTree>
    <p:extLst>
      <p:ext uri="{BB962C8B-B14F-4D97-AF65-F5344CB8AC3E}">
        <p14:creationId xmlns:p14="http://schemas.microsoft.com/office/powerpoint/2010/main" val="576798990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53"/>
          <p:cNvSpPr txBox="1"/>
          <p:nvPr/>
        </p:nvSpPr>
        <p:spPr>
          <a:xfrm>
            <a:off x="337469" y="171101"/>
            <a:ext cx="2189948" cy="214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900" b="1">
                <a:solidFill>
                  <a:srgbClr val="1B5FA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РОССИЙСКИЙ ЭКСПОРТНЫЙ ЦЕНТР</a:t>
            </a:r>
          </a:p>
        </p:txBody>
      </p:sp>
      <p:sp>
        <p:nvSpPr>
          <p:cNvPr id="9" name="Прямоугольник 2"/>
          <p:cNvSpPr/>
          <p:nvPr/>
        </p:nvSpPr>
        <p:spPr>
          <a:xfrm flipV="1">
            <a:off x="-1" y="253787"/>
            <a:ext cx="366891" cy="92719"/>
          </a:xfrm>
          <a:prstGeom prst="rect">
            <a:avLst/>
          </a:prstGeom>
          <a:solidFill>
            <a:srgbClr val="1B5FAE"/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0" name="TextBox 4"/>
          <p:cNvSpPr txBox="1"/>
          <p:nvPr/>
        </p:nvSpPr>
        <p:spPr>
          <a:xfrm>
            <a:off x="6315138" y="4763889"/>
            <a:ext cx="2474303" cy="214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 algn="r">
              <a:defRPr sz="900">
                <a:solidFill>
                  <a:srgbClr val="1B5FAE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r>
              <a:rPr dirty="0"/>
              <a:t>НЕФИНАНСОВАЯ ПОДДЕРЖКА ЭКСПОРТА</a:t>
            </a:r>
          </a:p>
        </p:txBody>
      </p:sp>
      <p:sp>
        <p:nvSpPr>
          <p:cNvPr id="11" name="Прямоугольник 3"/>
          <p:cNvSpPr/>
          <p:nvPr/>
        </p:nvSpPr>
        <p:spPr>
          <a:xfrm flipV="1">
            <a:off x="8789441" y="4824881"/>
            <a:ext cx="319378" cy="72400"/>
          </a:xfrm>
          <a:prstGeom prst="rect">
            <a:avLst/>
          </a:prstGeom>
          <a:solidFill>
            <a:srgbClr val="1B5FAE"/>
          </a:solidFill>
          <a:ln w="12700">
            <a:miter lim="400000"/>
          </a:ln>
        </p:spPr>
        <p:txBody>
          <a:bodyPr lIns="45719" rIns="45719" anchor="ctr"/>
          <a:lstStyle/>
          <a:p>
            <a:pPr algn="ctr"/>
            <a:endParaRPr/>
          </a:p>
        </p:txBody>
      </p:sp>
      <p:sp>
        <p:nvSpPr>
          <p:cNvPr id="12" name="TextBox 11"/>
          <p:cNvSpPr txBox="1"/>
          <p:nvPr/>
        </p:nvSpPr>
        <p:spPr>
          <a:xfrm>
            <a:off x="8989967" y="4947595"/>
            <a:ext cx="118852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7</a:t>
            </a:r>
            <a:endParaRPr kumimoji="0" lang="ru-RU" sz="1000" b="0" i="0" u="none" strike="noStrike" cap="none" spc="0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  <p:sp>
        <p:nvSpPr>
          <p:cNvPr id="13" name="TextBox 62"/>
          <p:cNvSpPr txBox="1"/>
          <p:nvPr/>
        </p:nvSpPr>
        <p:spPr>
          <a:xfrm>
            <a:off x="183444" y="363927"/>
            <a:ext cx="4628780" cy="4154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>
              <a:defRPr sz="2000"/>
            </a:pPr>
            <a:r>
              <a:rPr lang="ru-RU" sz="1050" b="1" dirty="0" smtClean="0">
                <a:solidFill>
                  <a:srgbClr val="0521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ОБЕСПЕЧЕНИЕ УЧАСТИЯ В ДЕГУСТАЦИОННО-</a:t>
            </a:r>
          </a:p>
          <a:p>
            <a:pPr>
              <a:defRPr sz="2000"/>
            </a:pPr>
            <a:r>
              <a:rPr lang="ru-RU" sz="1050" b="1" dirty="0" smtClean="0">
                <a:solidFill>
                  <a:srgbClr val="05214B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Arial"/>
              </a:rPr>
              <a:t>ДЕМОНСТРАЦИОННЫХ МЕРОПРИЯТИЯХ</a:t>
            </a:r>
            <a:endParaRPr lang="ru-RU" sz="1050" b="1" dirty="0">
              <a:solidFill>
                <a:srgbClr val="05214B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Arial"/>
            </a:endParaRPr>
          </a:p>
        </p:txBody>
      </p:sp>
      <p:sp>
        <p:nvSpPr>
          <p:cNvPr id="14" name="TextBox 3"/>
          <p:cNvSpPr txBox="1"/>
          <p:nvPr/>
        </p:nvSpPr>
        <p:spPr>
          <a:xfrm>
            <a:off x="183444" y="805343"/>
            <a:ext cx="3835250" cy="1908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just">
              <a:lnSpc>
                <a:spcPct val="80000"/>
              </a:lnSpc>
              <a:defRPr sz="1200" b="1">
                <a:solidFill>
                  <a:srgbClr val="FF0000"/>
                </a:solidFill>
              </a:defRPr>
            </a:lvl1pPr>
          </a:lstStyle>
          <a:p>
            <a:r>
              <a:rPr sz="800" i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Постановление </a:t>
            </a:r>
            <a:r>
              <a:rPr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Правительства</a:t>
            </a:r>
            <a:r>
              <a:rPr lang="ru-RU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РФ</a:t>
            </a:r>
            <a:r>
              <a:rPr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sz="800" i="1" dirty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от </a:t>
            </a:r>
            <a:r>
              <a:rPr lang="ru-RU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29</a:t>
            </a:r>
            <a:r>
              <a:rPr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  <a:r>
              <a:rPr lang="ru-RU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06</a:t>
            </a:r>
            <a:r>
              <a:rPr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.201</a:t>
            </a:r>
            <a:r>
              <a:rPr lang="ru-RU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</a:t>
            </a:r>
            <a:r>
              <a:rPr lang="en-US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ru-RU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г.</a:t>
            </a:r>
            <a:r>
              <a:rPr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№</a:t>
            </a:r>
            <a:r>
              <a:rPr lang="ru-RU" sz="800" i="1" dirty="0" smtClean="0">
                <a:solidFill>
                  <a:schemeClr val="accent2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776 </a:t>
            </a:r>
          </a:p>
        </p:txBody>
      </p:sp>
      <p:cxnSp>
        <p:nvCxnSpPr>
          <p:cNvPr id="26" name="Прямая соединительная линия 25"/>
          <p:cNvCxnSpPr/>
          <p:nvPr/>
        </p:nvCxnSpPr>
        <p:spPr>
          <a:xfrm>
            <a:off x="4215539" y="1050702"/>
            <a:ext cx="4944" cy="3922230"/>
          </a:xfrm>
          <a:prstGeom prst="line">
            <a:avLst/>
          </a:prstGeom>
          <a:noFill/>
          <a:ln w="12700" cap="flat">
            <a:solidFill>
              <a:schemeClr val="bg1">
                <a:lumMod val="75000"/>
              </a:schemeClr>
            </a:solidFill>
            <a:prstDash val="dash"/>
            <a:round/>
          </a:ln>
          <a:effectLst>
            <a:outerShdw blurRad="38100" dist="20000" dir="5400000" rotWithShape="0">
              <a:srgbClr val="000000">
                <a:alpha val="38000"/>
              </a:srgbClr>
            </a:outerShdw>
          </a:effectLst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pic>
        <p:nvPicPr>
          <p:cNvPr id="25" name="Рисунок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3713" y="105883"/>
            <a:ext cx="531859" cy="388257"/>
          </a:xfrm>
          <a:prstGeom prst="rect">
            <a:avLst/>
          </a:prstGeom>
        </p:spPr>
      </p:pic>
      <p:grpSp>
        <p:nvGrpSpPr>
          <p:cNvPr id="2" name="Группа 1"/>
          <p:cNvGrpSpPr/>
          <p:nvPr/>
        </p:nvGrpSpPr>
        <p:grpSpPr>
          <a:xfrm>
            <a:off x="87596" y="1050702"/>
            <a:ext cx="3446018" cy="1600438"/>
            <a:chOff x="87596" y="1172395"/>
            <a:chExt cx="3446018" cy="1600438"/>
          </a:xfrm>
        </p:grpSpPr>
        <p:sp>
          <p:nvSpPr>
            <p:cNvPr id="15" name="TextBox 13"/>
            <p:cNvSpPr txBox="1"/>
            <p:nvPr/>
          </p:nvSpPr>
          <p:spPr>
            <a:xfrm>
              <a:off x="183445" y="1172395"/>
              <a:ext cx="3350169" cy="1600438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 algn="just"/>
              <a:r>
                <a:rPr lang="ru-RU" sz="900" i="1" dirty="0">
                  <a:solidFill>
                    <a:schemeClr val="accent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РЭЦ реализует </a:t>
              </a:r>
              <a:r>
                <a:rPr lang="ru-RU" sz="900" i="1" dirty="0" smtClean="0">
                  <a:solidFill>
                    <a:schemeClr val="accent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мероприятия</a:t>
              </a:r>
              <a:r>
                <a:rPr lang="ru-RU" sz="900" i="1" dirty="0">
                  <a:solidFill>
                    <a:schemeClr val="accent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, направленные на участие и организацию и проведение на территории Российской Федерации и за рубежом дегустационно-демонстрационных мероприятий по продвижению, популяризации и стимулированию потребления продукции, включая мероприятия по популяризации национальной кухни</a:t>
              </a:r>
              <a:endParaRPr lang="ru-RU" sz="900" i="1" dirty="0" smtClean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>
                <a:lnSpc>
                  <a:spcPts val="1400"/>
                </a:lnSpc>
                <a:defRPr sz="1200" b="1">
                  <a:solidFill>
                    <a:srgbClr val="17375E"/>
                  </a:solidFill>
                </a:defRPr>
              </a:pPr>
              <a:endParaRPr lang="ru-RU" sz="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>
                <a:lnSpc>
                  <a:spcPts val="1400"/>
                </a:lnSpc>
                <a:defRPr sz="1200" b="1">
                  <a:solidFill>
                    <a:srgbClr val="17375E"/>
                  </a:solidFill>
                </a:defRPr>
              </a:pPr>
              <a:endParaRPr lang="ru-RU" sz="9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>
                <a:lnSpc>
                  <a:spcPts val="1400"/>
                </a:lnSpc>
                <a:defRPr sz="1200">
                  <a:solidFill>
                    <a:srgbClr val="17375E"/>
                  </a:solidFill>
                </a:defRPr>
              </a:pPr>
              <a:endParaRPr sz="900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6" name="Picture 13" descr="Picture 13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87596" y="1229865"/>
              <a:ext cx="108925" cy="138973"/>
            </a:xfrm>
            <a:prstGeom prst="rect">
              <a:avLst/>
            </a:prstGeom>
            <a:ln w="12700">
              <a:miter lim="400000"/>
            </a:ln>
          </p:spPr>
        </p:pic>
      </p:grpSp>
      <p:grpSp>
        <p:nvGrpSpPr>
          <p:cNvPr id="6" name="Группа 5"/>
          <p:cNvGrpSpPr/>
          <p:nvPr/>
        </p:nvGrpSpPr>
        <p:grpSpPr>
          <a:xfrm>
            <a:off x="96323" y="2168128"/>
            <a:ext cx="3533139" cy="3344505"/>
            <a:chOff x="76995" y="2827793"/>
            <a:chExt cx="3533139" cy="3344505"/>
          </a:xfrm>
        </p:grpSpPr>
        <p:sp>
          <p:nvSpPr>
            <p:cNvPr id="18" name="TextBox 13"/>
            <p:cNvSpPr txBox="1"/>
            <p:nvPr/>
          </p:nvSpPr>
          <p:spPr>
            <a:xfrm>
              <a:off x="183445" y="2827793"/>
              <a:ext cx="3426689" cy="3344505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="" xmlns:ma14="http://schemas.microsoft.com/office/mac/drawingml/2011/main" val="1"/>
              </a:ext>
            </a:extLst>
          </p:spPr>
          <p:txBody>
            <a:bodyPr wrap="square" lIns="45719" rIns="45719">
              <a:spAutoFit/>
            </a:bodyPr>
            <a:lstStyle/>
            <a:p>
              <a:pPr algn="just">
                <a:lnSpc>
                  <a:spcPts val="1400"/>
                </a:lnSpc>
                <a:defRPr sz="1200" b="1">
                  <a:solidFill>
                    <a:srgbClr val="17375E"/>
                  </a:solidFill>
                </a:defRPr>
              </a:pPr>
              <a:r>
                <a:rPr lang="ru-RU" sz="900" dirty="0" smtClean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Расходы, подлежащие финансированию</a:t>
              </a:r>
            </a:p>
            <a:p>
              <a:pPr algn="just">
                <a:lnSpc>
                  <a:spcPts val="1400"/>
                </a:lnSpc>
                <a:defRPr sz="1200" b="1">
                  <a:solidFill>
                    <a:srgbClr val="17375E"/>
                  </a:solidFill>
                </a:defRPr>
              </a:pPr>
              <a:endParaRPr lang="ru-RU" sz="9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/>
              <a:r>
                <a:rPr lang="ru-RU" sz="900" dirty="0">
                  <a:solidFill>
                    <a:schemeClr val="accent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аренду помещений и площадей, технологического и иного оборудования, его монтажу для проведения демонстрационных </a:t>
              </a:r>
              <a:r>
                <a:rPr lang="ru-RU" sz="900" dirty="0" smtClean="0">
                  <a:solidFill>
                    <a:schemeClr val="accent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мероприятий</a:t>
              </a:r>
            </a:p>
            <a:p>
              <a:pPr algn="just"/>
              <a:endParaRPr lang="ru-RU" sz="9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/>
              <a:r>
                <a:rPr lang="ru-RU" sz="900" dirty="0">
                  <a:solidFill>
                    <a:schemeClr val="accent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организацию информационного сопровождения демонстрационных мероприятий, создание рекламно-информационных материалов о </a:t>
              </a:r>
              <a:r>
                <a:rPr lang="ru-RU" sz="900" dirty="0" smtClean="0">
                  <a:solidFill>
                    <a:schemeClr val="accent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продукции</a:t>
              </a:r>
            </a:p>
            <a:p>
              <a:pPr algn="just"/>
              <a:endParaRPr lang="ru-RU" sz="9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r>
                <a:rPr lang="ru-RU" sz="900" dirty="0">
                  <a:solidFill>
                    <a:schemeClr val="accent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транспорт, размещение, гонорары поваров, иностранных участников мероприятий, предусматривающих ознакомление с условиями производства и демонстрацией продукции в </a:t>
              </a:r>
              <a:r>
                <a:rPr lang="ru-RU" sz="900" dirty="0" smtClean="0">
                  <a:solidFill>
                    <a:schemeClr val="accent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Российской Федерации</a:t>
              </a:r>
              <a:r>
                <a:rPr lang="ru-RU" sz="900" dirty="0">
                  <a:solidFill>
                    <a:schemeClr val="accent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/>
              </a:r>
              <a:br>
                <a:rPr lang="ru-RU" sz="900" dirty="0">
                  <a:solidFill>
                    <a:schemeClr val="accent1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</a:br>
              <a:endParaRPr lang="ru-RU" sz="900" dirty="0">
                <a:solidFill>
                  <a:schemeClr val="accent1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/>
              <a:r>
                <a:rPr lang="ru-RU" sz="900" b="1" dirty="0">
                  <a:solidFill>
                    <a:schemeClr val="accent6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Компании, участвующие в мероприятии, несут расходы на логистику и импортную очистку товара.</a:t>
              </a:r>
            </a:p>
            <a:p>
              <a:pPr algn="just">
                <a:lnSpc>
                  <a:spcPts val="1400"/>
                </a:lnSpc>
                <a:defRPr sz="1200" b="1">
                  <a:solidFill>
                    <a:srgbClr val="17375E"/>
                  </a:solidFill>
                </a:defRPr>
              </a:pPr>
              <a:endParaRPr lang="ru-RU" sz="9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>
                <a:lnSpc>
                  <a:spcPts val="1400"/>
                </a:lnSpc>
                <a:defRPr sz="1200" b="1">
                  <a:solidFill>
                    <a:srgbClr val="17375E"/>
                  </a:solidFill>
                </a:defRPr>
              </a:pPr>
              <a:endParaRPr lang="ru-RU" sz="9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  <a:p>
              <a:pPr algn="just">
                <a:lnSpc>
                  <a:spcPts val="1400"/>
                </a:lnSpc>
                <a:defRPr sz="1200">
                  <a:solidFill>
                    <a:srgbClr val="17375E"/>
                  </a:solidFill>
                </a:defRPr>
              </a:pPr>
              <a:endParaRPr sz="900" b="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endParaRPr>
            </a:p>
          </p:txBody>
        </p:sp>
        <p:pic>
          <p:nvPicPr>
            <p:cNvPr id="19" name="Picture 13" descr="Picture 13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76995" y="3250272"/>
              <a:ext cx="108925" cy="13897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0" name="Picture 13" descr="Picture 13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76995" y="3780250"/>
              <a:ext cx="108925" cy="13897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1" name="Picture 13" descr="Picture 13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79470" y="4343796"/>
              <a:ext cx="108925" cy="138973"/>
            </a:xfrm>
            <a:prstGeom prst="rect">
              <a:avLst/>
            </a:prstGeom>
            <a:ln w="12700">
              <a:miter lim="400000"/>
            </a:ln>
          </p:spPr>
        </p:pic>
        <p:pic>
          <p:nvPicPr>
            <p:cNvPr id="22" name="Picture 13" descr="Picture 13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79470" y="5152511"/>
              <a:ext cx="108925" cy="138973"/>
            </a:xfrm>
            <a:prstGeom prst="rect">
              <a:avLst/>
            </a:prstGeom>
            <a:ln w="12700">
              <a:miter lim="400000"/>
            </a:ln>
          </p:spPr>
        </p:pic>
      </p:grpSp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4230" y="0"/>
            <a:ext cx="4362092" cy="5143500"/>
          </a:xfrm>
          <a:prstGeom prst="rect">
            <a:avLst/>
          </a:prstGeom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4380" y="49060"/>
            <a:ext cx="531859" cy="388257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8987387" y="4922438"/>
            <a:ext cx="118852" cy="24621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l" defTabSz="4572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spc="0" normalizeH="0" baseline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FillTx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Calibri"/>
              </a:rPr>
              <a:t>8</a:t>
            </a:r>
            <a:endParaRPr kumimoji="0" lang="ru-RU" sz="1000" b="0" i="0" u="none" strike="noStrike" cap="none" spc="0" normalizeH="0" baseline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FillTx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34823914"/>
      </p:ext>
    </p:extLst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ый треугольник 45"/>
          <p:cNvSpPr/>
          <p:nvPr/>
        </p:nvSpPr>
        <p:spPr>
          <a:xfrm rot="10800000" flipH="1">
            <a:off x="877988" y="588047"/>
            <a:ext cx="610253" cy="358202"/>
          </a:xfrm>
          <a:prstGeom prst="rtTriangle">
            <a:avLst/>
          </a:prstGeom>
          <a:solidFill>
            <a:srgbClr val="1B5FA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3" name="TextBox 52"/>
          <p:cNvSpPr txBox="1"/>
          <p:nvPr/>
        </p:nvSpPr>
        <p:spPr>
          <a:xfrm>
            <a:off x="869634" y="576320"/>
            <a:ext cx="36110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Arial"/>
                <a:cs typeface="Arial"/>
              </a:rPr>
              <a:t>КРЕДИТЫ НА ПОДДЕРЖКУ ЭКСПОРТА</a:t>
            </a:r>
            <a:endParaRPr lang="ru-RU" sz="1400" b="1" dirty="0">
              <a:latin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 flipV="1">
            <a:off x="0" y="250142"/>
            <a:ext cx="366889" cy="92717"/>
          </a:xfrm>
          <a:prstGeom prst="rect">
            <a:avLst/>
          </a:prstGeom>
          <a:solidFill>
            <a:srgbClr val="1B5FAE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 flipV="1">
            <a:off x="8789441" y="250142"/>
            <a:ext cx="366889" cy="92717"/>
          </a:xfrm>
          <a:prstGeom prst="rect">
            <a:avLst/>
          </a:prstGeom>
          <a:solidFill>
            <a:srgbClr val="1B5FAE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/>
          <p:cNvSpPr/>
          <p:nvPr/>
        </p:nvSpPr>
        <p:spPr>
          <a:xfrm flipV="1">
            <a:off x="8789441" y="4824882"/>
            <a:ext cx="366889" cy="92717"/>
          </a:xfrm>
          <a:prstGeom prst="rect">
            <a:avLst/>
          </a:prstGeom>
          <a:solidFill>
            <a:srgbClr val="1B5FAE"/>
          </a:solidFill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4" name="TextBox 53"/>
          <p:cNvSpPr txBox="1"/>
          <p:nvPr/>
        </p:nvSpPr>
        <p:spPr>
          <a:xfrm>
            <a:off x="337469" y="171102"/>
            <a:ext cx="2271062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900" dirty="0" smtClean="0">
                <a:solidFill>
                  <a:srgbClr val="1B5FAE"/>
                </a:solidFill>
                <a:latin typeface="Arial"/>
                <a:cs typeface="Arial"/>
              </a:rPr>
              <a:t>РОССИЙСКИЙ ЭКСПОРТНЫЙ ЦЕНТР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8538247" y="171102"/>
            <a:ext cx="313044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sz="900" b="1" dirty="0" smtClean="0">
                <a:solidFill>
                  <a:srgbClr val="1B5FAE"/>
                </a:solidFill>
                <a:latin typeface="Arial"/>
                <a:cs typeface="Arial"/>
              </a:rPr>
              <a:t>24</a:t>
            </a:r>
            <a:endParaRPr lang="ru-RU" sz="900" b="1" dirty="0" smtClean="0">
              <a:solidFill>
                <a:srgbClr val="1B5FAE"/>
              </a:solidFill>
              <a:latin typeface="Arial"/>
              <a:cs typeface="Arial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774361" y="4758231"/>
            <a:ext cx="304442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ru-RU" sz="900" dirty="0" smtClean="0">
                <a:solidFill>
                  <a:srgbClr val="1B5FAE"/>
                </a:solidFill>
                <a:latin typeface="Arial"/>
                <a:cs typeface="Arial"/>
              </a:rPr>
              <a:t>КРЕДИТНО-ГАРАНТИЙНАЯ ПОДДЕРЖКА БИЗНЕСА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976909" y="945728"/>
            <a:ext cx="381326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Arial"/>
                <a:cs typeface="Arial"/>
              </a:rPr>
              <a:t>ПРОГРАММА ПОДДЕРЖКИ </a:t>
            </a:r>
          </a:p>
          <a:p>
            <a:r>
              <a:rPr lang="ru-RU" sz="1400" b="1" dirty="0" smtClean="0">
                <a:latin typeface="Arial"/>
                <a:cs typeface="Arial"/>
              </a:rPr>
              <a:t>ВЫСОКОТЕХНОЛОГИЧНОЙ ПРОДУКЦИИ</a:t>
            </a:r>
            <a:endParaRPr lang="ru-RU" sz="1400" b="1" dirty="0">
              <a:latin typeface="Arial"/>
              <a:cs typeface="Arial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869634" y="1504831"/>
            <a:ext cx="7537766" cy="4985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1100" dirty="0">
                <a:solidFill>
                  <a:srgbClr val="05214B"/>
                </a:solidFill>
                <a:cs typeface="Calibri"/>
              </a:rPr>
              <a:t>В рамках реализации запущенной совместно с </a:t>
            </a:r>
            <a:r>
              <a:rPr lang="ru-RU" sz="1100" dirty="0" err="1">
                <a:solidFill>
                  <a:srgbClr val="05214B"/>
                </a:solidFill>
                <a:cs typeface="Calibri"/>
              </a:rPr>
              <a:t>Минпромторгом</a:t>
            </a:r>
            <a:r>
              <a:rPr lang="ru-RU" sz="1100" dirty="0">
                <a:solidFill>
                  <a:srgbClr val="05214B"/>
                </a:solidFill>
                <a:cs typeface="Calibri"/>
              </a:rPr>
              <a:t> России программы поддержки экспорта высокотехнологичной продукции АО «РОСЭКСИМБАНК» предлагает кредиты по ставкам, которые позволяют значительно увеличить экспортные возможности компании. Кредитование доступно в рублях, долларах США и евро.</a:t>
            </a:r>
            <a:endParaRPr lang="ru-RU" sz="1100" dirty="0">
              <a:solidFill>
                <a:srgbClr val="05214B"/>
              </a:solidFill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02332" y="2455528"/>
            <a:ext cx="8070553" cy="1717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1100" dirty="0" smtClean="0">
                <a:solidFill>
                  <a:srgbClr val="E55225"/>
                </a:solidFill>
              </a:rPr>
              <a:t>1.</a:t>
            </a:r>
            <a:r>
              <a:rPr lang="ru-RU" sz="1100" dirty="0" smtClean="0"/>
              <a:t>Убедитесь</a:t>
            </a:r>
            <a:r>
              <a:rPr lang="ru-RU" sz="1100" dirty="0"/>
              <a:t>, что товары или услуги, производимые или экспортируемые Вашей компанией, относятся </a:t>
            </a:r>
            <a:endParaRPr lang="ru-RU" sz="1100" dirty="0" smtClean="0"/>
          </a:p>
          <a:p>
            <a:pPr>
              <a:lnSpc>
                <a:spcPct val="80000"/>
              </a:lnSpc>
            </a:pPr>
            <a:r>
              <a:rPr lang="ru-RU" sz="1100" dirty="0" smtClean="0"/>
              <a:t>к </a:t>
            </a:r>
            <a:r>
              <a:rPr lang="ru-RU" sz="1100" dirty="0"/>
              <a:t>высокотехнологичному экспорту (перечень высокотехнологичной продукции, утверждённый Приказом Министерства промышленности и торговли Российской Федерации № 1809 от 02.07.2015)</a:t>
            </a:r>
            <a:r>
              <a:rPr lang="ru-RU" sz="1100" dirty="0" smtClean="0"/>
              <a:t>;</a:t>
            </a:r>
          </a:p>
          <a:p>
            <a:pPr>
              <a:lnSpc>
                <a:spcPct val="80000"/>
              </a:lnSpc>
            </a:pPr>
            <a:endParaRPr lang="ru-RU" sz="1100" dirty="0"/>
          </a:p>
          <a:p>
            <a:pPr>
              <a:lnSpc>
                <a:spcPct val="80000"/>
              </a:lnSpc>
            </a:pPr>
            <a:r>
              <a:rPr lang="ru-RU" sz="1100" dirty="0" smtClean="0">
                <a:solidFill>
                  <a:srgbClr val="E55225"/>
                </a:solidFill>
              </a:rPr>
              <a:t>2.</a:t>
            </a:r>
            <a:r>
              <a:rPr lang="ru-RU" sz="1100" dirty="0" smtClean="0"/>
              <a:t>Заполните </a:t>
            </a:r>
            <a:r>
              <a:rPr lang="ru-RU" sz="1100" dirty="0"/>
              <a:t>Анкету экспортера на сайте и приложите </a:t>
            </a:r>
            <a:endParaRPr lang="ru-RU" sz="1100" dirty="0" smtClean="0"/>
          </a:p>
          <a:p>
            <a:pPr>
              <a:lnSpc>
                <a:spcPct val="80000"/>
              </a:lnSpc>
            </a:pPr>
            <a:r>
              <a:rPr lang="ru-RU" sz="1100" dirty="0" smtClean="0"/>
              <a:t>ее </a:t>
            </a:r>
            <a:r>
              <a:rPr lang="ru-RU" sz="1100" dirty="0"/>
              <a:t>к стандартному пакету документов кредитного продукта</a:t>
            </a:r>
            <a:r>
              <a:rPr lang="ru-RU" sz="1100" dirty="0" smtClean="0"/>
              <a:t>:</a:t>
            </a:r>
          </a:p>
          <a:p>
            <a:pPr>
              <a:lnSpc>
                <a:spcPct val="80000"/>
              </a:lnSpc>
            </a:pPr>
            <a:endParaRPr lang="ru-RU" sz="1100" dirty="0"/>
          </a:p>
          <a:p>
            <a:pPr>
              <a:lnSpc>
                <a:spcPct val="80000"/>
              </a:lnSpc>
            </a:pPr>
            <a:r>
              <a:rPr lang="ru-RU" sz="1100" dirty="0" smtClean="0"/>
              <a:t>Прямой </a:t>
            </a:r>
            <a:r>
              <a:rPr lang="ru-RU" sz="1100" dirty="0"/>
              <a:t>кредит иностранному покупателю; </a:t>
            </a:r>
            <a:endParaRPr lang="ru-RU" sz="1100" dirty="0" smtClean="0"/>
          </a:p>
          <a:p>
            <a:pPr>
              <a:lnSpc>
                <a:spcPct val="80000"/>
              </a:lnSpc>
            </a:pPr>
            <a:r>
              <a:rPr lang="ru-RU" sz="1100" dirty="0" smtClean="0"/>
              <a:t>Кредит </a:t>
            </a:r>
            <a:r>
              <a:rPr lang="ru-RU" sz="1100" dirty="0"/>
              <a:t>банку иностранного покупателя; Финансирование коммерческого кредита экспортера; Финансирование торгового оборота с иностранными покупателями. </a:t>
            </a:r>
            <a:endParaRPr lang="ru-RU" sz="1100" dirty="0" smtClean="0"/>
          </a:p>
          <a:p>
            <a:pPr>
              <a:lnSpc>
                <a:spcPct val="80000"/>
              </a:lnSpc>
            </a:pPr>
            <a:endParaRPr lang="ru-RU" sz="1100" dirty="0"/>
          </a:p>
          <a:p>
            <a:pPr>
              <a:lnSpc>
                <a:spcPct val="80000"/>
              </a:lnSpc>
            </a:pPr>
            <a:r>
              <a:rPr lang="ru-RU" sz="1100" dirty="0" smtClean="0">
                <a:solidFill>
                  <a:srgbClr val="E55225"/>
                </a:solidFill>
              </a:rPr>
              <a:t>3.</a:t>
            </a:r>
            <a:r>
              <a:rPr lang="ru-RU" sz="1100" dirty="0" smtClean="0"/>
              <a:t>Направьте </a:t>
            </a:r>
            <a:r>
              <a:rPr lang="ru-RU" sz="1100" dirty="0"/>
              <a:t>пакет документов в банк.</a:t>
            </a:r>
            <a:endParaRPr lang="ru-RU" sz="1100" dirty="0">
              <a:solidFill>
                <a:srgbClr val="05214B"/>
              </a:solidFill>
              <a:latin typeface="Arial"/>
              <a:cs typeface="Arial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22115" y="2074426"/>
            <a:ext cx="6876327" cy="3939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80000"/>
              </a:lnSpc>
            </a:pPr>
            <a:r>
              <a:rPr lang="ru-RU" sz="1200" b="1" dirty="0" smtClean="0"/>
              <a:t>ЧТО БЫ ВОСПОЛЬЗОВАТЬСЯ</a:t>
            </a:r>
          </a:p>
          <a:p>
            <a:pPr>
              <a:lnSpc>
                <a:spcPct val="80000"/>
              </a:lnSpc>
            </a:pPr>
            <a:r>
              <a:rPr lang="ru-RU" sz="1200" b="1" dirty="0" smtClean="0"/>
              <a:t>ПРЕИМУЩЕСТВАМИ ПРОГРАММЫ: </a:t>
            </a:r>
          </a:p>
        </p:txBody>
      </p:sp>
    </p:spTree>
    <p:extLst>
      <p:ext uri="{BB962C8B-B14F-4D97-AF65-F5344CB8AC3E}">
        <p14:creationId xmlns:p14="http://schemas.microsoft.com/office/powerpoint/2010/main" val="6312911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пециальное оформление">
  <a:themeElements>
    <a:clrScheme name="Специальное оформление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Специальное оформление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Специальное оформление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пециальное оформление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Специальное оформление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Специальное оформление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20000" dir="5400000" rotWithShape="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blurRad="38100" dist="23000" dir="5400000" rotWithShape="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blurRad="38100" dist="20000" dir="5400000" rotWithShape="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799</TotalTime>
  <Words>1037</Words>
  <Application>Microsoft Office PowerPoint</Application>
  <PresentationFormat>Экран (16:9)</PresentationFormat>
  <Paragraphs>176</Paragraphs>
  <Slides>11</Slides>
  <Notes>4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3" baseType="lpstr">
      <vt:lpstr>Специальное оформление</vt:lpstr>
      <vt:lpstr>Точечный рисунок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Елизарова Стелла Валерьевна</dc:creator>
  <cp:lastModifiedBy>Груненкова Нина Александровна</cp:lastModifiedBy>
  <cp:revision>71</cp:revision>
  <cp:lastPrinted>2018-02-22T08:01:42Z</cp:lastPrinted>
  <dcterms:modified xsi:type="dcterms:W3CDTF">2018-03-13T09:52:37Z</dcterms:modified>
</cp:coreProperties>
</file>